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03"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3" r:id="rId14"/>
    <p:sldId id="274" r:id="rId15"/>
    <p:sldId id="279" r:id="rId16"/>
    <p:sldId id="275" r:id="rId17"/>
    <p:sldId id="276" r:id="rId18"/>
    <p:sldId id="269" r:id="rId19"/>
    <p:sldId id="277" r:id="rId20"/>
    <p:sldId id="270" r:id="rId21"/>
    <p:sldId id="278" r:id="rId22"/>
    <p:sldId id="272" r:id="rId23"/>
  </p:sldIdLst>
  <p:sldSz cx="9144000" cy="5143500" type="screen16x9"/>
  <p:notesSz cx="6858000" cy="9144000"/>
  <p:defaultTextStyle>
    <a:defPPr>
      <a:defRPr lang="en-US"/>
    </a:defPPr>
    <a:lvl1pPr algn="ctr" rtl="0" fontAlgn="base">
      <a:spcBef>
        <a:spcPct val="0"/>
      </a:spcBef>
      <a:spcAft>
        <a:spcPct val="0"/>
      </a:spcAft>
      <a:defRPr kern="1200">
        <a:solidFill>
          <a:schemeClr val="tx1"/>
        </a:solidFill>
        <a:latin typeface="Arial" charset="0"/>
        <a:ea typeface="ＭＳ Ｐゴシック" charset="0"/>
        <a:cs typeface="+mn-cs"/>
      </a:defRPr>
    </a:lvl1pPr>
    <a:lvl2pPr marL="457200" algn="ctr" rtl="0" fontAlgn="base">
      <a:spcBef>
        <a:spcPct val="0"/>
      </a:spcBef>
      <a:spcAft>
        <a:spcPct val="0"/>
      </a:spcAft>
      <a:defRPr kern="1200">
        <a:solidFill>
          <a:schemeClr val="tx1"/>
        </a:solidFill>
        <a:latin typeface="Arial" charset="0"/>
        <a:ea typeface="ＭＳ Ｐゴシック" charset="0"/>
        <a:cs typeface="+mn-cs"/>
      </a:defRPr>
    </a:lvl2pPr>
    <a:lvl3pPr marL="914400" algn="ctr" rtl="0" fontAlgn="base">
      <a:spcBef>
        <a:spcPct val="0"/>
      </a:spcBef>
      <a:spcAft>
        <a:spcPct val="0"/>
      </a:spcAft>
      <a:defRPr kern="1200">
        <a:solidFill>
          <a:schemeClr val="tx1"/>
        </a:solidFill>
        <a:latin typeface="Arial" charset="0"/>
        <a:ea typeface="ＭＳ Ｐゴシック" charset="0"/>
        <a:cs typeface="+mn-cs"/>
      </a:defRPr>
    </a:lvl3pPr>
    <a:lvl4pPr marL="1371600" algn="ctr" rtl="0" fontAlgn="base">
      <a:spcBef>
        <a:spcPct val="0"/>
      </a:spcBef>
      <a:spcAft>
        <a:spcPct val="0"/>
      </a:spcAft>
      <a:defRPr kern="1200">
        <a:solidFill>
          <a:schemeClr val="tx1"/>
        </a:solidFill>
        <a:latin typeface="Arial" charset="0"/>
        <a:ea typeface="ＭＳ Ｐゴシック" charset="0"/>
        <a:cs typeface="+mn-cs"/>
      </a:defRPr>
    </a:lvl4pPr>
    <a:lvl5pPr marL="1828800" algn="ctr" rtl="0" fontAlgn="base">
      <a:spcBef>
        <a:spcPct val="0"/>
      </a:spcBef>
      <a:spcAft>
        <a:spcPct val="0"/>
      </a:spcAft>
      <a:defRPr kern="1200">
        <a:solidFill>
          <a:schemeClr val="tx1"/>
        </a:solidFill>
        <a:latin typeface="Arial" charset="0"/>
        <a:ea typeface="ＭＳ Ｐゴシック" charset="0"/>
        <a:cs typeface="+mn-cs"/>
      </a:defRPr>
    </a:lvl5pPr>
    <a:lvl6pPr marL="2286000" algn="l" defTabSz="457200" rtl="0" eaLnBrk="1" latinLnBrk="0" hangingPunct="1">
      <a:defRPr kern="1200">
        <a:solidFill>
          <a:schemeClr val="tx1"/>
        </a:solidFill>
        <a:latin typeface="Arial" charset="0"/>
        <a:ea typeface="ＭＳ Ｐゴシック" charset="0"/>
        <a:cs typeface="+mn-cs"/>
      </a:defRPr>
    </a:lvl6pPr>
    <a:lvl7pPr marL="2743200" algn="l" defTabSz="457200" rtl="0" eaLnBrk="1" latinLnBrk="0" hangingPunct="1">
      <a:defRPr kern="1200">
        <a:solidFill>
          <a:schemeClr val="tx1"/>
        </a:solidFill>
        <a:latin typeface="Arial" charset="0"/>
        <a:ea typeface="ＭＳ Ｐゴシック" charset="0"/>
        <a:cs typeface="+mn-cs"/>
      </a:defRPr>
    </a:lvl7pPr>
    <a:lvl8pPr marL="3200400" algn="l" defTabSz="457200" rtl="0" eaLnBrk="1" latinLnBrk="0" hangingPunct="1">
      <a:defRPr kern="1200">
        <a:solidFill>
          <a:schemeClr val="tx1"/>
        </a:solidFill>
        <a:latin typeface="Arial" charset="0"/>
        <a:ea typeface="ＭＳ Ｐゴシック" charset="0"/>
        <a:cs typeface="+mn-cs"/>
      </a:defRPr>
    </a:lvl8pPr>
    <a:lvl9pPr marL="3657600" algn="l" defTabSz="457200" rtl="0" eaLnBrk="1" latinLnBrk="0" hangingPunct="1">
      <a:defRPr kern="1200">
        <a:solidFill>
          <a:schemeClr val="tx1"/>
        </a:solidFill>
        <a:latin typeface="Arial" charset="0"/>
        <a:ea typeface="ＭＳ Ｐゴシック" charset="0"/>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DC6D"/>
    <a:srgbClr val="F6FF9B"/>
    <a:srgbClr val="D10202"/>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napToObjects="1">
      <p:cViewPr>
        <p:scale>
          <a:sx n="369" d="100"/>
          <a:sy n="369" d="100"/>
        </p:scale>
        <p:origin x="11872" y="136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notesMaster" Target="notesMasters/notesMaster1.xml"/><Relationship Id="rId25" Type="http://schemas.openxmlformats.org/officeDocument/2006/relationships/printerSettings" Target="printerSettings/printerSettings1.bin"/><Relationship Id="rId26" Type="http://schemas.openxmlformats.org/officeDocument/2006/relationships/presProps" Target="presProps.xml"/><Relationship Id="rId27" Type="http://schemas.openxmlformats.org/officeDocument/2006/relationships/viewProps" Target="viewProps.xml"/><Relationship Id="rId28" Type="http://schemas.openxmlformats.org/officeDocument/2006/relationships/theme" Target="theme/theme1.xml"/><Relationship Id="rId29"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E45B274-56B8-D44D-A1C2-F4A9C5023ED9}" type="doc">
      <dgm:prSet loTypeId="urn:microsoft.com/office/officeart/2005/8/layout/cycle7" loCatId="" qsTypeId="urn:microsoft.com/office/officeart/2005/8/quickstyle/simple5" qsCatId="simple" csTypeId="urn:microsoft.com/office/officeart/2005/8/colors/accent1_2" csCatId="accent1" phldr="1"/>
      <dgm:spPr/>
      <dgm:t>
        <a:bodyPr/>
        <a:lstStyle/>
        <a:p>
          <a:endParaRPr lang="en-AU"/>
        </a:p>
      </dgm:t>
    </dgm:pt>
    <dgm:pt modelId="{63B663C6-0014-5A4F-9ADA-F7F36780D2B8}">
      <dgm:prSet phldrT="[Text]"/>
      <dgm:spPr>
        <a:solidFill>
          <a:schemeClr val="accent3">
            <a:lumMod val="40000"/>
            <a:lumOff val="60000"/>
          </a:schemeClr>
        </a:solidFill>
      </dgm:spPr>
      <dgm:t>
        <a:bodyPr/>
        <a:lstStyle/>
        <a:p>
          <a:r>
            <a:rPr lang="en-AU" dirty="0" smtClean="0">
              <a:solidFill>
                <a:schemeClr val="tx1"/>
              </a:solidFill>
            </a:rPr>
            <a:t>Patient</a:t>
          </a:r>
          <a:endParaRPr lang="en-AU" dirty="0">
            <a:solidFill>
              <a:schemeClr val="tx1"/>
            </a:solidFill>
          </a:endParaRPr>
        </a:p>
      </dgm:t>
    </dgm:pt>
    <dgm:pt modelId="{AA628417-A9B0-4E4D-BFE0-21DDE53E5E79}" type="parTrans" cxnId="{D4BFD3A1-960F-2541-B768-0FF4AD7D102A}">
      <dgm:prSet/>
      <dgm:spPr/>
      <dgm:t>
        <a:bodyPr/>
        <a:lstStyle/>
        <a:p>
          <a:endParaRPr lang="en-AU"/>
        </a:p>
      </dgm:t>
    </dgm:pt>
    <dgm:pt modelId="{9F3EA078-7F32-B44C-9270-82317CBBCA80}" type="sibTrans" cxnId="{D4BFD3A1-960F-2541-B768-0FF4AD7D102A}">
      <dgm:prSet/>
      <dgm:spPr>
        <a:solidFill>
          <a:srgbClr val="800000"/>
        </a:solidFill>
      </dgm:spPr>
      <dgm:t>
        <a:bodyPr/>
        <a:lstStyle/>
        <a:p>
          <a:endParaRPr lang="en-AU"/>
        </a:p>
      </dgm:t>
    </dgm:pt>
    <dgm:pt modelId="{22BEE7FF-387D-6849-AA19-D1DDA98E6B76}">
      <dgm:prSet phldrT="[Text]"/>
      <dgm:spPr>
        <a:solidFill>
          <a:schemeClr val="accent6">
            <a:lumMod val="40000"/>
            <a:lumOff val="60000"/>
          </a:schemeClr>
        </a:solidFill>
      </dgm:spPr>
      <dgm:t>
        <a:bodyPr/>
        <a:lstStyle/>
        <a:p>
          <a:r>
            <a:rPr lang="en-AU" dirty="0" smtClean="0">
              <a:solidFill>
                <a:srgbClr val="000000"/>
              </a:solidFill>
            </a:rPr>
            <a:t>Beam</a:t>
          </a:r>
          <a:endParaRPr lang="en-AU" dirty="0">
            <a:solidFill>
              <a:srgbClr val="000000"/>
            </a:solidFill>
          </a:endParaRPr>
        </a:p>
      </dgm:t>
    </dgm:pt>
    <dgm:pt modelId="{A01383CB-3077-9A42-B617-677D8D2BF760}" type="parTrans" cxnId="{92941FDF-F95F-1143-9449-E51B869D84BE}">
      <dgm:prSet/>
      <dgm:spPr/>
      <dgm:t>
        <a:bodyPr/>
        <a:lstStyle/>
        <a:p>
          <a:endParaRPr lang="en-AU"/>
        </a:p>
      </dgm:t>
    </dgm:pt>
    <dgm:pt modelId="{DEAF61D2-679E-B548-ADF6-B95143CA5C2A}" type="sibTrans" cxnId="{92941FDF-F95F-1143-9449-E51B869D84BE}">
      <dgm:prSet/>
      <dgm:spPr>
        <a:solidFill>
          <a:srgbClr val="800000"/>
        </a:solidFill>
      </dgm:spPr>
      <dgm:t>
        <a:bodyPr/>
        <a:lstStyle/>
        <a:p>
          <a:endParaRPr lang="en-AU"/>
        </a:p>
      </dgm:t>
    </dgm:pt>
    <dgm:pt modelId="{10AC45D9-E8EA-E748-B347-51E54948BA7B}">
      <dgm:prSet phldrT="[Text]"/>
      <dgm:spPr>
        <a:solidFill>
          <a:schemeClr val="accent4">
            <a:lumMod val="40000"/>
            <a:lumOff val="60000"/>
          </a:schemeClr>
        </a:solidFill>
      </dgm:spPr>
      <dgm:t>
        <a:bodyPr/>
        <a:lstStyle/>
        <a:p>
          <a:r>
            <a:rPr lang="en-AU" dirty="0" smtClean="0">
              <a:solidFill>
                <a:srgbClr val="000000"/>
              </a:solidFill>
            </a:rPr>
            <a:t>Film</a:t>
          </a:r>
          <a:endParaRPr lang="en-AU" dirty="0">
            <a:solidFill>
              <a:srgbClr val="000000"/>
            </a:solidFill>
          </a:endParaRPr>
        </a:p>
      </dgm:t>
    </dgm:pt>
    <dgm:pt modelId="{3E744F50-FB9B-B544-823C-C59C084E98A5}" type="parTrans" cxnId="{B94F2784-CB24-0C4D-AF78-99B32E5D63A4}">
      <dgm:prSet/>
      <dgm:spPr/>
      <dgm:t>
        <a:bodyPr/>
        <a:lstStyle/>
        <a:p>
          <a:endParaRPr lang="en-AU"/>
        </a:p>
      </dgm:t>
    </dgm:pt>
    <dgm:pt modelId="{833B0143-172C-8D4C-9803-2A64B58C5A78}" type="sibTrans" cxnId="{B94F2784-CB24-0C4D-AF78-99B32E5D63A4}">
      <dgm:prSet/>
      <dgm:spPr>
        <a:solidFill>
          <a:srgbClr val="800000"/>
        </a:solidFill>
      </dgm:spPr>
      <dgm:t>
        <a:bodyPr/>
        <a:lstStyle/>
        <a:p>
          <a:endParaRPr lang="en-AU"/>
        </a:p>
      </dgm:t>
    </dgm:pt>
    <dgm:pt modelId="{B35F2EEF-0AC8-5449-AA53-C4AA8C1E8D9E}" type="pres">
      <dgm:prSet presAssocID="{FE45B274-56B8-D44D-A1C2-F4A9C5023ED9}" presName="Name0" presStyleCnt="0">
        <dgm:presLayoutVars>
          <dgm:dir/>
          <dgm:resizeHandles val="exact"/>
        </dgm:presLayoutVars>
      </dgm:prSet>
      <dgm:spPr/>
      <dgm:t>
        <a:bodyPr/>
        <a:lstStyle/>
        <a:p>
          <a:endParaRPr lang="en-AU"/>
        </a:p>
      </dgm:t>
    </dgm:pt>
    <dgm:pt modelId="{D63448E5-7190-C944-B575-D9512498C613}" type="pres">
      <dgm:prSet presAssocID="{63B663C6-0014-5A4F-9ADA-F7F36780D2B8}" presName="node" presStyleLbl="node1" presStyleIdx="0" presStyleCnt="3">
        <dgm:presLayoutVars>
          <dgm:bulletEnabled val="1"/>
        </dgm:presLayoutVars>
      </dgm:prSet>
      <dgm:spPr/>
      <dgm:t>
        <a:bodyPr/>
        <a:lstStyle/>
        <a:p>
          <a:endParaRPr lang="en-AU"/>
        </a:p>
      </dgm:t>
    </dgm:pt>
    <dgm:pt modelId="{13AF9BA2-322D-0D4C-AD18-74E3DC796E03}" type="pres">
      <dgm:prSet presAssocID="{9F3EA078-7F32-B44C-9270-82317CBBCA80}" presName="sibTrans" presStyleLbl="sibTrans2D1" presStyleIdx="0" presStyleCnt="3"/>
      <dgm:spPr/>
      <dgm:t>
        <a:bodyPr/>
        <a:lstStyle/>
        <a:p>
          <a:endParaRPr lang="en-AU"/>
        </a:p>
      </dgm:t>
    </dgm:pt>
    <dgm:pt modelId="{15ACFB85-C466-D34E-A33D-4CD586A4ABDA}" type="pres">
      <dgm:prSet presAssocID="{9F3EA078-7F32-B44C-9270-82317CBBCA80}" presName="connectorText" presStyleLbl="sibTrans2D1" presStyleIdx="0" presStyleCnt="3"/>
      <dgm:spPr/>
      <dgm:t>
        <a:bodyPr/>
        <a:lstStyle/>
        <a:p>
          <a:endParaRPr lang="en-AU"/>
        </a:p>
      </dgm:t>
    </dgm:pt>
    <dgm:pt modelId="{33A11F8E-DD94-6845-922A-8BC92495F454}" type="pres">
      <dgm:prSet presAssocID="{22BEE7FF-387D-6849-AA19-D1DDA98E6B76}" presName="node" presStyleLbl="node1" presStyleIdx="1" presStyleCnt="3">
        <dgm:presLayoutVars>
          <dgm:bulletEnabled val="1"/>
        </dgm:presLayoutVars>
      </dgm:prSet>
      <dgm:spPr/>
      <dgm:t>
        <a:bodyPr/>
        <a:lstStyle/>
        <a:p>
          <a:endParaRPr lang="en-AU"/>
        </a:p>
      </dgm:t>
    </dgm:pt>
    <dgm:pt modelId="{088CC890-FC81-514F-8136-4B326D75ED8C}" type="pres">
      <dgm:prSet presAssocID="{DEAF61D2-679E-B548-ADF6-B95143CA5C2A}" presName="sibTrans" presStyleLbl="sibTrans2D1" presStyleIdx="1" presStyleCnt="3"/>
      <dgm:spPr/>
      <dgm:t>
        <a:bodyPr/>
        <a:lstStyle/>
        <a:p>
          <a:endParaRPr lang="en-AU"/>
        </a:p>
      </dgm:t>
    </dgm:pt>
    <dgm:pt modelId="{340E4DBB-92AE-5B4B-9DB0-11C8EC69551A}" type="pres">
      <dgm:prSet presAssocID="{DEAF61D2-679E-B548-ADF6-B95143CA5C2A}" presName="connectorText" presStyleLbl="sibTrans2D1" presStyleIdx="1" presStyleCnt="3"/>
      <dgm:spPr/>
      <dgm:t>
        <a:bodyPr/>
        <a:lstStyle/>
        <a:p>
          <a:endParaRPr lang="en-AU"/>
        </a:p>
      </dgm:t>
    </dgm:pt>
    <dgm:pt modelId="{74A471F3-399B-F548-96DB-7AB126FE0F1D}" type="pres">
      <dgm:prSet presAssocID="{10AC45D9-E8EA-E748-B347-51E54948BA7B}" presName="node" presStyleLbl="node1" presStyleIdx="2" presStyleCnt="3">
        <dgm:presLayoutVars>
          <dgm:bulletEnabled val="1"/>
        </dgm:presLayoutVars>
      </dgm:prSet>
      <dgm:spPr/>
      <dgm:t>
        <a:bodyPr/>
        <a:lstStyle/>
        <a:p>
          <a:endParaRPr lang="en-AU"/>
        </a:p>
      </dgm:t>
    </dgm:pt>
    <dgm:pt modelId="{843A3A2D-A957-CA4C-BAE2-0AF4B086FE67}" type="pres">
      <dgm:prSet presAssocID="{833B0143-172C-8D4C-9803-2A64B58C5A78}" presName="sibTrans" presStyleLbl="sibTrans2D1" presStyleIdx="2" presStyleCnt="3"/>
      <dgm:spPr/>
      <dgm:t>
        <a:bodyPr/>
        <a:lstStyle/>
        <a:p>
          <a:endParaRPr lang="en-AU"/>
        </a:p>
      </dgm:t>
    </dgm:pt>
    <dgm:pt modelId="{92CE8734-8C97-BB4B-B459-30CAE5C5F96B}" type="pres">
      <dgm:prSet presAssocID="{833B0143-172C-8D4C-9803-2A64B58C5A78}" presName="connectorText" presStyleLbl="sibTrans2D1" presStyleIdx="2" presStyleCnt="3"/>
      <dgm:spPr/>
      <dgm:t>
        <a:bodyPr/>
        <a:lstStyle/>
        <a:p>
          <a:endParaRPr lang="en-AU"/>
        </a:p>
      </dgm:t>
    </dgm:pt>
  </dgm:ptLst>
  <dgm:cxnLst>
    <dgm:cxn modelId="{D4BFD3A1-960F-2541-B768-0FF4AD7D102A}" srcId="{FE45B274-56B8-D44D-A1C2-F4A9C5023ED9}" destId="{63B663C6-0014-5A4F-9ADA-F7F36780D2B8}" srcOrd="0" destOrd="0" parTransId="{AA628417-A9B0-4E4D-BFE0-21DDE53E5E79}" sibTransId="{9F3EA078-7F32-B44C-9270-82317CBBCA80}"/>
    <dgm:cxn modelId="{3A392E8D-A195-A143-9DFD-0DB15813CBA1}" type="presOf" srcId="{10AC45D9-E8EA-E748-B347-51E54948BA7B}" destId="{74A471F3-399B-F548-96DB-7AB126FE0F1D}" srcOrd="0" destOrd="0" presId="urn:microsoft.com/office/officeart/2005/8/layout/cycle7"/>
    <dgm:cxn modelId="{721BAED5-3760-A346-B99E-63C45B0D7B98}" type="presOf" srcId="{DEAF61D2-679E-B548-ADF6-B95143CA5C2A}" destId="{088CC890-FC81-514F-8136-4B326D75ED8C}" srcOrd="0" destOrd="0" presId="urn:microsoft.com/office/officeart/2005/8/layout/cycle7"/>
    <dgm:cxn modelId="{63E6A12E-F5FE-634F-AAF2-F8746F72C172}" type="presOf" srcId="{833B0143-172C-8D4C-9803-2A64B58C5A78}" destId="{92CE8734-8C97-BB4B-B459-30CAE5C5F96B}" srcOrd="1" destOrd="0" presId="urn:microsoft.com/office/officeart/2005/8/layout/cycle7"/>
    <dgm:cxn modelId="{243C58B2-23F1-A648-8302-2F9FA7CF62B6}" type="presOf" srcId="{9F3EA078-7F32-B44C-9270-82317CBBCA80}" destId="{13AF9BA2-322D-0D4C-AD18-74E3DC796E03}" srcOrd="0" destOrd="0" presId="urn:microsoft.com/office/officeart/2005/8/layout/cycle7"/>
    <dgm:cxn modelId="{789CC215-94BF-0E4C-92A2-8D77D533C3AD}" type="presOf" srcId="{22BEE7FF-387D-6849-AA19-D1DDA98E6B76}" destId="{33A11F8E-DD94-6845-922A-8BC92495F454}" srcOrd="0" destOrd="0" presId="urn:microsoft.com/office/officeart/2005/8/layout/cycle7"/>
    <dgm:cxn modelId="{40FAD032-4C8E-8048-92E6-8C029CC5C4C2}" type="presOf" srcId="{9F3EA078-7F32-B44C-9270-82317CBBCA80}" destId="{15ACFB85-C466-D34E-A33D-4CD586A4ABDA}" srcOrd="1" destOrd="0" presId="urn:microsoft.com/office/officeart/2005/8/layout/cycle7"/>
    <dgm:cxn modelId="{B94F2784-CB24-0C4D-AF78-99B32E5D63A4}" srcId="{FE45B274-56B8-D44D-A1C2-F4A9C5023ED9}" destId="{10AC45D9-E8EA-E748-B347-51E54948BA7B}" srcOrd="2" destOrd="0" parTransId="{3E744F50-FB9B-B544-823C-C59C084E98A5}" sibTransId="{833B0143-172C-8D4C-9803-2A64B58C5A78}"/>
    <dgm:cxn modelId="{92941FDF-F95F-1143-9449-E51B869D84BE}" srcId="{FE45B274-56B8-D44D-A1C2-F4A9C5023ED9}" destId="{22BEE7FF-387D-6849-AA19-D1DDA98E6B76}" srcOrd="1" destOrd="0" parTransId="{A01383CB-3077-9A42-B617-677D8D2BF760}" sibTransId="{DEAF61D2-679E-B548-ADF6-B95143CA5C2A}"/>
    <dgm:cxn modelId="{63E9993A-71C6-2A47-9523-2040FA608229}" type="presOf" srcId="{833B0143-172C-8D4C-9803-2A64B58C5A78}" destId="{843A3A2D-A957-CA4C-BAE2-0AF4B086FE67}" srcOrd="0" destOrd="0" presId="urn:microsoft.com/office/officeart/2005/8/layout/cycle7"/>
    <dgm:cxn modelId="{E650FD34-7391-9D4A-814D-1A9AFD5318B5}" type="presOf" srcId="{FE45B274-56B8-D44D-A1C2-F4A9C5023ED9}" destId="{B35F2EEF-0AC8-5449-AA53-C4AA8C1E8D9E}" srcOrd="0" destOrd="0" presId="urn:microsoft.com/office/officeart/2005/8/layout/cycle7"/>
    <dgm:cxn modelId="{DF8D584C-EBDC-E943-A06B-C55A85C9B234}" type="presOf" srcId="{63B663C6-0014-5A4F-9ADA-F7F36780D2B8}" destId="{D63448E5-7190-C944-B575-D9512498C613}" srcOrd="0" destOrd="0" presId="urn:microsoft.com/office/officeart/2005/8/layout/cycle7"/>
    <dgm:cxn modelId="{1B0B6A78-DA79-9E42-A7A0-A6056CC27A7C}" type="presOf" srcId="{DEAF61D2-679E-B548-ADF6-B95143CA5C2A}" destId="{340E4DBB-92AE-5B4B-9DB0-11C8EC69551A}" srcOrd="1" destOrd="0" presId="urn:microsoft.com/office/officeart/2005/8/layout/cycle7"/>
    <dgm:cxn modelId="{08EEF928-B375-E24B-8A43-4783D678DDD3}" type="presParOf" srcId="{B35F2EEF-0AC8-5449-AA53-C4AA8C1E8D9E}" destId="{D63448E5-7190-C944-B575-D9512498C613}" srcOrd="0" destOrd="0" presId="urn:microsoft.com/office/officeart/2005/8/layout/cycle7"/>
    <dgm:cxn modelId="{6E7715A9-95E3-FF43-AE85-0E81DE642452}" type="presParOf" srcId="{B35F2EEF-0AC8-5449-AA53-C4AA8C1E8D9E}" destId="{13AF9BA2-322D-0D4C-AD18-74E3DC796E03}" srcOrd="1" destOrd="0" presId="urn:microsoft.com/office/officeart/2005/8/layout/cycle7"/>
    <dgm:cxn modelId="{47CABB00-1564-F84D-90B0-B9DDD2CE5CBC}" type="presParOf" srcId="{13AF9BA2-322D-0D4C-AD18-74E3DC796E03}" destId="{15ACFB85-C466-D34E-A33D-4CD586A4ABDA}" srcOrd="0" destOrd="0" presId="urn:microsoft.com/office/officeart/2005/8/layout/cycle7"/>
    <dgm:cxn modelId="{9CFDB035-3B82-584E-8B04-3D9699588B15}" type="presParOf" srcId="{B35F2EEF-0AC8-5449-AA53-C4AA8C1E8D9E}" destId="{33A11F8E-DD94-6845-922A-8BC92495F454}" srcOrd="2" destOrd="0" presId="urn:microsoft.com/office/officeart/2005/8/layout/cycle7"/>
    <dgm:cxn modelId="{9B53ABD0-DBA9-BF41-B90F-80C5A759DCC3}" type="presParOf" srcId="{B35F2EEF-0AC8-5449-AA53-C4AA8C1E8D9E}" destId="{088CC890-FC81-514F-8136-4B326D75ED8C}" srcOrd="3" destOrd="0" presId="urn:microsoft.com/office/officeart/2005/8/layout/cycle7"/>
    <dgm:cxn modelId="{CDA65DCB-289C-E940-B1FD-E1195E3633A6}" type="presParOf" srcId="{088CC890-FC81-514F-8136-4B326D75ED8C}" destId="{340E4DBB-92AE-5B4B-9DB0-11C8EC69551A}" srcOrd="0" destOrd="0" presId="urn:microsoft.com/office/officeart/2005/8/layout/cycle7"/>
    <dgm:cxn modelId="{AC78B122-E38F-874B-AD42-1FC90A263113}" type="presParOf" srcId="{B35F2EEF-0AC8-5449-AA53-C4AA8C1E8D9E}" destId="{74A471F3-399B-F548-96DB-7AB126FE0F1D}" srcOrd="4" destOrd="0" presId="urn:microsoft.com/office/officeart/2005/8/layout/cycle7"/>
    <dgm:cxn modelId="{04C44685-6CE2-0442-B865-54A277231143}" type="presParOf" srcId="{B35F2EEF-0AC8-5449-AA53-C4AA8C1E8D9E}" destId="{843A3A2D-A957-CA4C-BAE2-0AF4B086FE67}" srcOrd="5" destOrd="0" presId="urn:microsoft.com/office/officeart/2005/8/layout/cycle7"/>
    <dgm:cxn modelId="{F9EAE3E5-CEC2-C143-A9D0-7C62B1F43E54}" type="presParOf" srcId="{843A3A2D-A957-CA4C-BAE2-0AF4B086FE67}" destId="{92CE8734-8C97-BB4B-B459-30CAE5C5F96B}" srcOrd="0" destOrd="0" presId="urn:microsoft.com/office/officeart/2005/8/layout/cycle7"/>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3448E5-7190-C944-B575-D9512498C613}">
      <dsp:nvSpPr>
        <dsp:cNvPr id="0" name=""/>
        <dsp:cNvSpPr/>
      </dsp:nvSpPr>
      <dsp:spPr>
        <a:xfrm>
          <a:off x="1523313" y="541"/>
          <a:ext cx="1410152" cy="705076"/>
        </a:xfrm>
        <a:prstGeom prst="roundRect">
          <a:avLst>
            <a:gd name="adj" fmla="val 10000"/>
          </a:avLst>
        </a:prstGeom>
        <a:solidFill>
          <a:schemeClr val="accent3">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AU" sz="3000" kern="1200" dirty="0" smtClean="0">
              <a:solidFill>
                <a:schemeClr val="tx1"/>
              </a:solidFill>
            </a:rPr>
            <a:t>Patient</a:t>
          </a:r>
          <a:endParaRPr lang="en-AU" sz="3000" kern="1200" dirty="0">
            <a:solidFill>
              <a:schemeClr val="tx1"/>
            </a:solidFill>
          </a:endParaRPr>
        </a:p>
      </dsp:txBody>
      <dsp:txXfrm>
        <a:off x="1543964" y="21192"/>
        <a:ext cx="1368850" cy="663774"/>
      </dsp:txXfrm>
    </dsp:sp>
    <dsp:sp modelId="{13AF9BA2-322D-0D4C-AD18-74E3DC796E03}">
      <dsp:nvSpPr>
        <dsp:cNvPr id="0" name=""/>
        <dsp:cNvSpPr/>
      </dsp:nvSpPr>
      <dsp:spPr>
        <a:xfrm rot="3600000">
          <a:off x="2443411" y="1237280"/>
          <a:ext cx="733418" cy="246776"/>
        </a:xfrm>
        <a:prstGeom prst="leftRightArrow">
          <a:avLst>
            <a:gd name="adj1" fmla="val 60000"/>
            <a:gd name="adj2" fmla="val 50000"/>
          </a:avLst>
        </a:prstGeom>
        <a:solidFill>
          <a:srgbClr val="80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AU" sz="1000" kern="1200"/>
        </a:p>
      </dsp:txBody>
      <dsp:txXfrm>
        <a:off x="2517444" y="1286635"/>
        <a:ext cx="585352" cy="148066"/>
      </dsp:txXfrm>
    </dsp:sp>
    <dsp:sp modelId="{33A11F8E-DD94-6845-922A-8BC92495F454}">
      <dsp:nvSpPr>
        <dsp:cNvPr id="0" name=""/>
        <dsp:cNvSpPr/>
      </dsp:nvSpPr>
      <dsp:spPr>
        <a:xfrm>
          <a:off x="2686776" y="2015718"/>
          <a:ext cx="1410152" cy="705076"/>
        </a:xfrm>
        <a:prstGeom prst="roundRect">
          <a:avLst>
            <a:gd name="adj" fmla="val 10000"/>
          </a:avLst>
        </a:prstGeom>
        <a:solidFill>
          <a:schemeClr val="accent6">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AU" sz="3000" kern="1200" dirty="0" smtClean="0">
              <a:solidFill>
                <a:srgbClr val="000000"/>
              </a:solidFill>
            </a:rPr>
            <a:t>Beam</a:t>
          </a:r>
          <a:endParaRPr lang="en-AU" sz="3000" kern="1200" dirty="0">
            <a:solidFill>
              <a:srgbClr val="000000"/>
            </a:solidFill>
          </a:endParaRPr>
        </a:p>
      </dsp:txBody>
      <dsp:txXfrm>
        <a:off x="2707427" y="2036369"/>
        <a:ext cx="1368850" cy="663774"/>
      </dsp:txXfrm>
    </dsp:sp>
    <dsp:sp modelId="{088CC890-FC81-514F-8136-4B326D75ED8C}">
      <dsp:nvSpPr>
        <dsp:cNvPr id="0" name=""/>
        <dsp:cNvSpPr/>
      </dsp:nvSpPr>
      <dsp:spPr>
        <a:xfrm rot="10800000">
          <a:off x="1861680" y="2244868"/>
          <a:ext cx="733418" cy="246776"/>
        </a:xfrm>
        <a:prstGeom prst="leftRightArrow">
          <a:avLst>
            <a:gd name="adj1" fmla="val 60000"/>
            <a:gd name="adj2" fmla="val 50000"/>
          </a:avLst>
        </a:prstGeom>
        <a:solidFill>
          <a:srgbClr val="80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AU" sz="1000" kern="1200"/>
        </a:p>
      </dsp:txBody>
      <dsp:txXfrm rot="10800000">
        <a:off x="1935713" y="2294223"/>
        <a:ext cx="585352" cy="148066"/>
      </dsp:txXfrm>
    </dsp:sp>
    <dsp:sp modelId="{74A471F3-399B-F548-96DB-7AB126FE0F1D}">
      <dsp:nvSpPr>
        <dsp:cNvPr id="0" name=""/>
        <dsp:cNvSpPr/>
      </dsp:nvSpPr>
      <dsp:spPr>
        <a:xfrm>
          <a:off x="359850" y="2015718"/>
          <a:ext cx="1410152" cy="705076"/>
        </a:xfrm>
        <a:prstGeom prst="roundRect">
          <a:avLst>
            <a:gd name="adj" fmla="val 10000"/>
          </a:avLst>
        </a:prstGeom>
        <a:solidFill>
          <a:schemeClr val="accent4">
            <a:lumMod val="40000"/>
            <a:lumOff val="60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114300" tIns="114300" rIns="114300" bIns="114300" numCol="1" spcCol="1270" anchor="ctr" anchorCtr="0">
          <a:noAutofit/>
        </a:bodyPr>
        <a:lstStyle/>
        <a:p>
          <a:pPr lvl="0" algn="ctr" defTabSz="1333500">
            <a:lnSpc>
              <a:spcPct val="90000"/>
            </a:lnSpc>
            <a:spcBef>
              <a:spcPct val="0"/>
            </a:spcBef>
            <a:spcAft>
              <a:spcPct val="35000"/>
            </a:spcAft>
          </a:pPr>
          <a:r>
            <a:rPr lang="en-AU" sz="3000" kern="1200" dirty="0" smtClean="0">
              <a:solidFill>
                <a:srgbClr val="000000"/>
              </a:solidFill>
            </a:rPr>
            <a:t>Film</a:t>
          </a:r>
          <a:endParaRPr lang="en-AU" sz="3000" kern="1200" dirty="0">
            <a:solidFill>
              <a:srgbClr val="000000"/>
            </a:solidFill>
          </a:endParaRPr>
        </a:p>
      </dsp:txBody>
      <dsp:txXfrm>
        <a:off x="380501" y="2036369"/>
        <a:ext cx="1368850" cy="663774"/>
      </dsp:txXfrm>
    </dsp:sp>
    <dsp:sp modelId="{843A3A2D-A957-CA4C-BAE2-0AF4B086FE67}">
      <dsp:nvSpPr>
        <dsp:cNvPr id="0" name=""/>
        <dsp:cNvSpPr/>
      </dsp:nvSpPr>
      <dsp:spPr>
        <a:xfrm rot="18000000">
          <a:off x="1279948" y="1237280"/>
          <a:ext cx="733418" cy="246776"/>
        </a:xfrm>
        <a:prstGeom prst="leftRightArrow">
          <a:avLst>
            <a:gd name="adj1" fmla="val 60000"/>
            <a:gd name="adj2" fmla="val 50000"/>
          </a:avLst>
        </a:prstGeom>
        <a:solidFill>
          <a:srgbClr val="800000"/>
        </a:solidFill>
        <a:ln>
          <a:noFill/>
        </a:ln>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lvl="0" algn="ctr" defTabSz="444500">
            <a:lnSpc>
              <a:spcPct val="90000"/>
            </a:lnSpc>
            <a:spcBef>
              <a:spcPct val="0"/>
            </a:spcBef>
            <a:spcAft>
              <a:spcPct val="35000"/>
            </a:spcAft>
          </a:pPr>
          <a:endParaRPr lang="en-AU" sz="1000" kern="1200"/>
        </a:p>
      </dsp:txBody>
      <dsp:txXfrm>
        <a:off x="1353981" y="1286635"/>
        <a:ext cx="585352" cy="148066"/>
      </dsp:txXfrm>
    </dsp:sp>
  </dsp:spTree>
</dsp:drawing>
</file>

<file path=ppt/diagrams/layout1.xml><?xml version="1.0" encoding="utf-8"?>
<dgm:layoutDef xmlns:dgm="http://schemas.openxmlformats.org/drawingml/2006/diagram" xmlns:a="http://schemas.openxmlformats.org/drawingml/2006/main" uniqueId="urn:microsoft.com/office/officeart/2005/8/layout/cycle7">
  <dgm:title val=""/>
  <dgm:desc val=""/>
  <dgm:catLst>
    <dgm:cat type="cycle" pri="6000"/>
  </dgm:catLst>
  <dgm:sampData>
    <dgm:dataModel>
      <dgm:ptLst>
        <dgm:pt modelId="0" type="doc"/>
        <dgm:pt modelId="1">
          <dgm:prSet phldr="1"/>
        </dgm:pt>
        <dgm:pt modelId="2">
          <dgm:prSet phldr="1"/>
        </dgm:pt>
        <dgm:pt modelId="3">
          <dgm:prSet phldr="1"/>
        </dgm:pt>
      </dgm:ptLst>
      <dgm:cxnLst>
        <dgm:cxn modelId="6" srcId="0" destId="1" srcOrd="0" destOrd="0"/>
        <dgm:cxn modelId="7" srcId="0" destId="2" srcOrd="1" destOrd="0"/>
        <dgm:cxn modelId="8" srcId="0" destId="3" srcOrd="2"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func="var" arg="dir" op="equ" val="norm">
        <dgm:alg type="cycle">
          <dgm:param type="stAng" val="0"/>
          <dgm:param type="spanAng" val="360"/>
        </dgm:alg>
      </dgm:if>
      <dgm:else name="Name3">
        <dgm:alg type="cycle">
          <dgm:param type="stAng" val="0"/>
          <dgm:param type="spanAng" val="-360"/>
        </dgm:alg>
      </dgm:else>
    </dgm:choose>
    <dgm:shape xmlns:r="http://schemas.openxmlformats.org/officeDocument/2006/relationships" r:blip="">
      <dgm:adjLst/>
    </dgm:shape>
    <dgm:presOf/>
    <dgm:constrLst>
      <dgm:constr type="diam" refType="w"/>
      <dgm:constr type="w" for="ch" ptType="node" refType="w"/>
      <dgm:constr type="primFontSz" for="ch" ptType="node" op="equ" val="65"/>
      <dgm:constr type="w" for="ch" forName="sibTrans" refType="w" refFor="ch" refPtType="node" op="equ" fact="0.35"/>
      <dgm:constr type="connDist" for="ch" forName="sibTrans" op="equ"/>
      <dgm:constr type="primFontSz" for="des" forName="connectorText" op="equ" val="55"/>
      <dgm:constr type="primFontSz" for="des" forName="connectorText" refType="primFontSz" refFor="ch" refPtType="node" op="lte" fact="0.8"/>
      <dgm:constr type="sibSp" refType="w" refFor="ch" refPtType="node" op="equ" fact="0.65"/>
    </dgm:constrLst>
    <dgm:ruleLst/>
    <dgm:forEach name="nodesForEach" axis="ch" ptType="node">
      <dgm:layoutNode name="node">
        <dgm:varLst>
          <dgm:bulletEnabled val="1"/>
        </dgm:varLst>
        <dgm:alg type="tx"/>
        <dgm:shape xmlns:r="http://schemas.openxmlformats.org/officeDocument/2006/relationships" type="roundRect" r:blip="">
          <dgm:adjLst>
            <dgm:adj idx="1" val="0.1"/>
          </dgm:adjLst>
        </dgm:shape>
        <dgm:presOf axis="desOrSelf" ptType="node"/>
        <dgm:constrLst>
          <dgm:constr type="h" refType="w" fact="0.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4">
        <dgm:if name="Name5" axis="par ch" ptType="doc node" func="cnt" op="gt" val="1">
          <dgm:forEach name="sibTransForEach" axis="followSib" ptType="sibTrans" hideLastTrans="0" cnt="1">
            <dgm:layoutNode name="sibTrans">
              <dgm:choose name="Name6">
                <dgm:if name="Name7" axis="par ch" ptType="doc node" func="posEven" op="equ" val="1">
                  <dgm:alg type="conn">
                    <dgm:param type="begPts" val="radial"/>
                    <dgm:param type="endPts" val="radial"/>
                    <dgm:param type="begSty" val="arr"/>
                    <dgm:param type="endSty" val="arr"/>
                  </dgm:alg>
                </dgm:if>
                <dgm:else name="Name8">
                  <dgm:alg type="conn">
                    <dgm:param type="begPts" val="auto"/>
                    <dgm:param type="endPts" val="auto"/>
                    <dgm:param type="begSty" val="arr"/>
                    <dgm:param type="endSty" val="arr"/>
                  </dgm:alg>
                </dgm:else>
              </dgm:choose>
              <dgm:shape xmlns:r="http://schemas.openxmlformats.org/officeDocument/2006/relationships" type="conn" r:blip="">
                <dgm:adjLst/>
              </dgm:shape>
              <dgm:presOf axis="self"/>
              <dgm:constrLst>
                <dgm:constr type="h" refType="w" fact="0.5"/>
                <dgm:constr type="connDist"/>
                <dgm:constr type="begPad" refType="connDist" fact="0.1"/>
                <dgm:constr type="endPad" refType="connDist" fact="0.1"/>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9"/>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6A8A14B-C1CC-8144-89AB-8CFF77458DD2}" type="datetimeFigureOut">
              <a:rPr lang="en-US" smtClean="0"/>
              <a:t>18/11/16</a:t>
            </a:fld>
            <a:endParaRPr lang="en-AU"/>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242CE7-CA08-314C-86E2-F44E23EE2371}" type="slidenum">
              <a:rPr lang="en-AU" smtClean="0"/>
              <a:t>‹#›</a:t>
            </a:fld>
            <a:endParaRPr lang="en-AU"/>
          </a:p>
        </p:txBody>
      </p:sp>
    </p:spTree>
    <p:extLst>
      <p:ext uri="{BB962C8B-B14F-4D97-AF65-F5344CB8AC3E}">
        <p14:creationId xmlns:p14="http://schemas.microsoft.com/office/powerpoint/2010/main" val="2681692747"/>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Don</a:t>
            </a:r>
            <a:r>
              <a:rPr lang="uk-UA" dirty="0" smtClean="0"/>
              <a:t>’</a:t>
            </a:r>
            <a:r>
              <a:rPr lang="en-AU" dirty="0" smtClean="0"/>
              <a:t>t</a:t>
            </a:r>
            <a:r>
              <a:rPr lang="en-AU" baseline="0" dirty="0" smtClean="0"/>
              <a:t> be scared you have the knowledge and skills already. Same as all other regions to </a:t>
            </a:r>
            <a:r>
              <a:rPr lang="en-AU" baseline="0" dirty="0" err="1" smtClean="0"/>
              <a:t>xray</a:t>
            </a:r>
            <a:r>
              <a:rPr lang="en-AU" baseline="0" dirty="0" smtClean="0"/>
              <a:t> – you need a source of radiation, an image capture system and a means of processing the image.</a:t>
            </a:r>
          </a:p>
          <a:p>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2</a:t>
            </a:fld>
            <a:endParaRPr lang="en-AU"/>
          </a:p>
        </p:txBody>
      </p:sp>
    </p:spTree>
    <p:extLst>
      <p:ext uri="{BB962C8B-B14F-4D97-AF65-F5344CB8AC3E}">
        <p14:creationId xmlns:p14="http://schemas.microsoft.com/office/powerpoint/2010/main" val="1524977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Maxillary</a:t>
            </a:r>
            <a:r>
              <a:rPr lang="en-AU" baseline="0" dirty="0" smtClean="0"/>
              <a:t> </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13</a:t>
            </a:fld>
            <a:endParaRPr lang="en-AU"/>
          </a:p>
        </p:txBody>
      </p:sp>
    </p:spTree>
    <p:extLst>
      <p:ext uri="{BB962C8B-B14F-4D97-AF65-F5344CB8AC3E}">
        <p14:creationId xmlns:p14="http://schemas.microsoft.com/office/powerpoint/2010/main" val="34790430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Maxillary</a:t>
            </a:r>
            <a:r>
              <a:rPr lang="en-AU" baseline="0" dirty="0" smtClean="0"/>
              <a:t> – put film right in and remember that the arcade curves so may need to angle it to follow the teeth; how you angle the beam will dictate the roots you see.</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14</a:t>
            </a:fld>
            <a:endParaRPr lang="en-AU"/>
          </a:p>
        </p:txBody>
      </p:sp>
    </p:spTree>
    <p:extLst>
      <p:ext uri="{BB962C8B-B14F-4D97-AF65-F5344CB8AC3E}">
        <p14:creationId xmlns:p14="http://schemas.microsoft.com/office/powerpoint/2010/main" val="34790430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Maxillary</a:t>
            </a:r>
            <a:r>
              <a:rPr lang="en-AU" baseline="0" dirty="0" smtClean="0"/>
              <a:t> </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16</a:t>
            </a:fld>
            <a:endParaRPr lang="en-AU"/>
          </a:p>
        </p:txBody>
      </p:sp>
    </p:spTree>
    <p:extLst>
      <p:ext uri="{BB962C8B-B14F-4D97-AF65-F5344CB8AC3E}">
        <p14:creationId xmlns:p14="http://schemas.microsoft.com/office/powerpoint/2010/main" val="34790430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Maxillary</a:t>
            </a:r>
            <a:r>
              <a:rPr lang="en-AU" baseline="0" dirty="0" smtClean="0"/>
              <a:t> </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17</a:t>
            </a:fld>
            <a:endParaRPr lang="en-AU"/>
          </a:p>
        </p:txBody>
      </p:sp>
    </p:spTree>
    <p:extLst>
      <p:ext uri="{BB962C8B-B14F-4D97-AF65-F5344CB8AC3E}">
        <p14:creationId xmlns:p14="http://schemas.microsoft.com/office/powerpoint/2010/main" val="34790430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Yes and no! If you angle the beam the same as you do in the dog you</a:t>
            </a:r>
            <a:r>
              <a:rPr lang="en-AU" baseline="0" dirty="0" smtClean="0"/>
              <a:t> will end up with superimposition of the </a:t>
            </a:r>
            <a:r>
              <a:rPr lang="en-AU" baseline="0" dirty="0" err="1" smtClean="0"/>
              <a:t>zypgomatic</a:t>
            </a:r>
            <a:r>
              <a:rPr lang="en-AU" baseline="0" dirty="0" smtClean="0"/>
              <a:t> arch on the roots of the upper third and fourth premolar and molar teeth. To avoid this you need to lower the angle of the beam, the pay off is that the roots will be more elongated but will be separate</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18</a:t>
            </a:fld>
            <a:endParaRPr lang="en-AU"/>
          </a:p>
        </p:txBody>
      </p:sp>
    </p:spTree>
    <p:extLst>
      <p:ext uri="{BB962C8B-B14F-4D97-AF65-F5344CB8AC3E}">
        <p14:creationId xmlns:p14="http://schemas.microsoft.com/office/powerpoint/2010/main" val="42028175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Simple</a:t>
            </a:r>
            <a:r>
              <a:rPr lang="en-AU" baseline="0" dirty="0" smtClean="0"/>
              <a:t> to remember : if you look down on someone they will look small</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19</a:t>
            </a:fld>
            <a:endParaRPr lang="en-AU"/>
          </a:p>
        </p:txBody>
      </p:sp>
    </p:spTree>
    <p:extLst>
      <p:ext uri="{BB962C8B-B14F-4D97-AF65-F5344CB8AC3E}">
        <p14:creationId xmlns:p14="http://schemas.microsoft.com/office/powerpoint/2010/main" val="39356525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Packin</a:t>
            </a:r>
            <a:r>
              <a:rPr lang="en-AU" baseline="0" dirty="0" smtClean="0"/>
              <a:t>g – swabs, sponges, rollers; aim for root not crown also need to put in further as the film needs to be where the shadow would fall; you can use props to visualise the angles</a:t>
            </a:r>
          </a:p>
          <a:p>
            <a:r>
              <a:rPr lang="en-AU" baseline="0" dirty="0" smtClean="0"/>
              <a:t>Each case is different, maxilla curves at the back so you will need to rotate the beam more; don</a:t>
            </a:r>
            <a:r>
              <a:rPr lang="uk-UA" baseline="0" dirty="0" smtClean="0"/>
              <a:t>’</a:t>
            </a:r>
            <a:r>
              <a:rPr lang="en-AU" baseline="0" dirty="0" smtClean="0"/>
              <a:t>t be </a:t>
            </a:r>
            <a:r>
              <a:rPr lang="en-AU" baseline="0" dirty="0" err="1" smtClean="0"/>
              <a:t>disheartend</a:t>
            </a:r>
            <a:r>
              <a:rPr lang="en-AU" baseline="0" dirty="0" smtClean="0"/>
              <a:t>; roots too long – you are too lateral and need to increase the angle; roots too short then you need to drop the angle and go more laterally</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20</a:t>
            </a:fld>
            <a:endParaRPr lang="en-AU"/>
          </a:p>
        </p:txBody>
      </p:sp>
    </p:spTree>
    <p:extLst>
      <p:ext uri="{BB962C8B-B14F-4D97-AF65-F5344CB8AC3E}">
        <p14:creationId xmlns:p14="http://schemas.microsoft.com/office/powerpoint/2010/main" val="33436151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is-IS" dirty="0" smtClean="0"/>
              <a:t>need to bite the bullet and just buy a system and get going. It would be considered negligent</a:t>
            </a:r>
            <a:r>
              <a:rPr lang="is-IS" baseline="0" dirty="0" smtClean="0"/>
              <a:t> for a human dentist to work without radiographs and e</a:t>
            </a:r>
            <a:r>
              <a:rPr lang="is-IS" dirty="0" smtClean="0"/>
              <a:t>ventually</a:t>
            </a:r>
            <a:r>
              <a:rPr lang="is-IS" baseline="0" dirty="0" smtClean="0"/>
              <a:t> there will be a test case just as has occurred in the</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3</a:t>
            </a:fld>
            <a:endParaRPr lang="en-AU"/>
          </a:p>
        </p:txBody>
      </p:sp>
    </p:spTree>
    <p:extLst>
      <p:ext uri="{BB962C8B-B14F-4D97-AF65-F5344CB8AC3E}">
        <p14:creationId xmlns:p14="http://schemas.microsoft.com/office/powerpoint/2010/main" val="10995208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baseline="0" dirty="0" smtClean="0"/>
              <a:t>standard </a:t>
            </a:r>
            <a:r>
              <a:rPr lang="en-AU" baseline="0" dirty="0" err="1" smtClean="0"/>
              <a:t>vs</a:t>
            </a:r>
            <a:r>
              <a:rPr lang="en-AU" baseline="0" dirty="0" smtClean="0"/>
              <a:t> dental. NOTE STATE LEGISLATION MAY DICTATE WHAT YOU USE</a:t>
            </a:r>
          </a:p>
          <a:p>
            <a:endParaRPr lang="en-AU" baseline="0" dirty="0" smtClean="0"/>
          </a:p>
          <a:p>
            <a:pPr marL="285750" indent="-285750" algn="just">
              <a:buFont typeface="Arial"/>
              <a:buChar char="•"/>
            </a:pPr>
            <a:r>
              <a:rPr lang="en-AU" dirty="0" smtClean="0"/>
              <a:t>Idiot proof – fixed </a:t>
            </a:r>
            <a:r>
              <a:rPr lang="en-AU" dirty="0" err="1" smtClean="0"/>
              <a:t>kVp</a:t>
            </a:r>
            <a:r>
              <a:rPr lang="en-AU" dirty="0" smtClean="0"/>
              <a:t> and mA – you only need to adjust the time</a:t>
            </a:r>
          </a:p>
          <a:p>
            <a:pPr marL="285750" indent="-285750" algn="just">
              <a:buFont typeface="Arial"/>
              <a:buChar char="•"/>
            </a:pPr>
            <a:r>
              <a:rPr lang="en-AU" dirty="0" smtClean="0"/>
              <a:t>Each machine is different but manufacturers guides are a good starting point to developing a technique</a:t>
            </a:r>
          </a:p>
          <a:p>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4</a:t>
            </a:fld>
            <a:endParaRPr lang="en-AU"/>
          </a:p>
        </p:txBody>
      </p:sp>
    </p:spTree>
    <p:extLst>
      <p:ext uri="{BB962C8B-B14F-4D97-AF65-F5344CB8AC3E}">
        <p14:creationId xmlns:p14="http://schemas.microsoft.com/office/powerpoint/2010/main" val="15273238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Non screen film, process the film not the carbon sheet</a:t>
            </a:r>
          </a:p>
          <a:p>
            <a:r>
              <a:rPr lang="en-AU" dirty="0" smtClean="0"/>
              <a:t>Marker</a:t>
            </a:r>
            <a:r>
              <a:rPr lang="en-AU" baseline="0" dirty="0" smtClean="0"/>
              <a:t> dot on film, CR films and DR sensor. Be consistent where you put the dot.</a:t>
            </a:r>
          </a:p>
          <a:p>
            <a:r>
              <a:rPr lang="en-AU" baseline="0" dirty="0" smtClean="0"/>
              <a:t>Radiation safety when capturing the image- gown thyroid protector etc.</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5</a:t>
            </a:fld>
            <a:endParaRPr lang="en-AU"/>
          </a:p>
        </p:txBody>
      </p:sp>
    </p:spTree>
    <p:extLst>
      <p:ext uri="{BB962C8B-B14F-4D97-AF65-F5344CB8AC3E}">
        <p14:creationId xmlns:p14="http://schemas.microsoft.com/office/powerpoint/2010/main" val="166725717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Film – use chemicals in same order as you would for standard film in separate jars in dark room or can cheat and use processor but take the rollers out first!</a:t>
            </a:r>
          </a:p>
          <a:p>
            <a:r>
              <a:rPr lang="en-AU" dirty="0" smtClean="0"/>
              <a:t>DR</a:t>
            </a:r>
            <a:r>
              <a:rPr lang="en-AU" baseline="0" dirty="0" smtClean="0"/>
              <a:t> films </a:t>
            </a:r>
            <a:endParaRPr lang="en-AU" dirty="0" smtClean="0"/>
          </a:p>
          <a:p>
            <a:endParaRPr lang="en-AU" dirty="0" smtClean="0"/>
          </a:p>
          <a:p>
            <a:r>
              <a:rPr lang="en-AU" dirty="0" smtClean="0"/>
              <a:t>CR – processed through a stand alone unit which “reads” the film and converts to an image on computer</a:t>
            </a:r>
          </a:p>
          <a:p>
            <a:r>
              <a:rPr lang="en-AU" dirty="0" smtClean="0"/>
              <a:t>DR- image goes direct to screen</a:t>
            </a:r>
          </a:p>
          <a:p>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6</a:t>
            </a:fld>
            <a:endParaRPr lang="en-AU"/>
          </a:p>
        </p:txBody>
      </p:sp>
    </p:spTree>
    <p:extLst>
      <p:ext uri="{BB962C8B-B14F-4D97-AF65-F5344CB8AC3E}">
        <p14:creationId xmlns:p14="http://schemas.microsoft.com/office/powerpoint/2010/main" val="35889283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Put some notes here about</a:t>
            </a:r>
            <a:r>
              <a:rPr lang="en-AU" baseline="0" dirty="0" smtClean="0"/>
              <a:t> the technique</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9</a:t>
            </a:fld>
            <a:endParaRPr lang="en-AU"/>
          </a:p>
        </p:txBody>
      </p:sp>
    </p:spTree>
    <p:extLst>
      <p:ext uri="{BB962C8B-B14F-4D97-AF65-F5344CB8AC3E}">
        <p14:creationId xmlns:p14="http://schemas.microsoft.com/office/powerpoint/2010/main" val="24316105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Due to the relatively horizontal</a:t>
            </a:r>
            <a:r>
              <a:rPr lang="en-AU" baseline="0" dirty="0" smtClean="0"/>
              <a:t> nature of the hard palate, and the converging angle of the mandibular </a:t>
            </a:r>
            <a:r>
              <a:rPr lang="en-AU" baseline="0" dirty="0" err="1" smtClean="0"/>
              <a:t>symphsis</a:t>
            </a:r>
            <a:r>
              <a:rPr lang="en-AU" baseline="0" dirty="0" smtClean="0"/>
              <a:t>, it is not possible to utilise the parallel technique for all teeth as the film cant be positioned parallel to the tooth structure. TABLE IN NOTES. Some people take the parallel shot with the pet in sternal and then turn the animal just once. Depends on machine cone.</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10</a:t>
            </a:fld>
            <a:endParaRPr lang="en-AU"/>
          </a:p>
        </p:txBody>
      </p:sp>
    </p:spTree>
    <p:extLst>
      <p:ext uri="{BB962C8B-B14F-4D97-AF65-F5344CB8AC3E}">
        <p14:creationId xmlns:p14="http://schemas.microsoft.com/office/powerpoint/2010/main" val="36355732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Patient: lateral or sternal</a:t>
            </a:r>
            <a:r>
              <a:rPr lang="en-AU" baseline="0" dirty="0" smtClean="0"/>
              <a:t> Film: b/w tongue </a:t>
            </a:r>
            <a:r>
              <a:rPr lang="en-AU" baseline="0" dirty="0" err="1" smtClean="0"/>
              <a:t>andlingual</a:t>
            </a:r>
            <a:r>
              <a:rPr lang="en-AU" baseline="0" dirty="0" smtClean="0"/>
              <a:t> </a:t>
            </a:r>
            <a:r>
              <a:rPr lang="en-AU" dirty="0" smtClean="0"/>
              <a:t>Mandibular parallel technique – photo of skull and dog, image generated and packing materials. TIP – make sure the beam is aimed at the plate, push</a:t>
            </a:r>
            <a:r>
              <a:rPr lang="en-AU" baseline="0" dirty="0" smtClean="0"/>
              <a:t> the film ventrally remember you want the roots not the crown most times.</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11</a:t>
            </a:fld>
            <a:endParaRPr lang="en-AU"/>
          </a:p>
        </p:txBody>
      </p:sp>
    </p:spTree>
    <p:extLst>
      <p:ext uri="{BB962C8B-B14F-4D97-AF65-F5344CB8AC3E}">
        <p14:creationId xmlns:p14="http://schemas.microsoft.com/office/powerpoint/2010/main" val="13833537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dirty="0" smtClean="0"/>
              <a:t>Maxillary</a:t>
            </a:r>
            <a:r>
              <a:rPr lang="en-AU" baseline="0" dirty="0" smtClean="0"/>
              <a:t> – come from the front</a:t>
            </a:r>
            <a:endParaRPr lang="en-AU" dirty="0"/>
          </a:p>
        </p:txBody>
      </p:sp>
      <p:sp>
        <p:nvSpPr>
          <p:cNvPr id="4" name="Slide Number Placeholder 3"/>
          <p:cNvSpPr>
            <a:spLocks noGrp="1"/>
          </p:cNvSpPr>
          <p:nvPr>
            <p:ph type="sldNum" sz="quarter" idx="10"/>
          </p:nvPr>
        </p:nvSpPr>
        <p:spPr/>
        <p:txBody>
          <a:bodyPr/>
          <a:lstStyle/>
          <a:p>
            <a:fld id="{36242CE7-CA08-314C-86E2-F44E23EE2371}" type="slidenum">
              <a:rPr lang="en-AU" smtClean="0"/>
              <a:t>12</a:t>
            </a:fld>
            <a:endParaRPr lang="en-AU"/>
          </a:p>
        </p:txBody>
      </p:sp>
    </p:spTree>
    <p:extLst>
      <p:ext uri="{BB962C8B-B14F-4D97-AF65-F5344CB8AC3E}">
        <p14:creationId xmlns:p14="http://schemas.microsoft.com/office/powerpoint/2010/main" val="34790430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AU" smtClean="0"/>
              <a:t>Click to edit Master title style</a:t>
            </a:r>
            <a:endParaRPr lang="en-AU"/>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AU" smtClean="0"/>
              <a:t>Click to edit Master subtitle style</a:t>
            </a:r>
            <a:endParaRPr lang="en-AU"/>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4EF73C1-363F-CB4F-B067-9A55005B6F6B}" type="slidenum">
              <a:rPr lang="en-US" smtClean="0"/>
              <a:pPr/>
              <a:t>‹#›</a:t>
            </a:fld>
            <a:endParaRPr lang="en-US"/>
          </a:p>
        </p:txBody>
      </p:sp>
    </p:spTree>
    <p:extLst>
      <p:ext uri="{BB962C8B-B14F-4D97-AF65-F5344CB8AC3E}">
        <p14:creationId xmlns:p14="http://schemas.microsoft.com/office/powerpoint/2010/main" val="3212465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BA00EA2-6761-854A-9805-3230B3836C98}" type="slidenum">
              <a:rPr lang="en-US" smtClean="0"/>
              <a:pPr/>
              <a:t>‹#›</a:t>
            </a:fld>
            <a:endParaRPr lang="en-US"/>
          </a:p>
        </p:txBody>
      </p:sp>
    </p:spTree>
    <p:extLst>
      <p:ext uri="{BB962C8B-B14F-4D97-AF65-F5344CB8AC3E}">
        <p14:creationId xmlns:p14="http://schemas.microsoft.com/office/powerpoint/2010/main" val="8059513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AU" smtClean="0"/>
              <a:t>Click to edit Master title style</a:t>
            </a:r>
            <a:endParaRPr lang="en-AU"/>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AA495-5CED-974B-A478-743CD23F2736}" type="slidenum">
              <a:rPr lang="en-US" smtClean="0"/>
              <a:pPr/>
              <a:t>‹#›</a:t>
            </a:fld>
            <a:endParaRPr lang="en-US"/>
          </a:p>
        </p:txBody>
      </p:sp>
    </p:spTree>
    <p:extLst>
      <p:ext uri="{BB962C8B-B14F-4D97-AF65-F5344CB8AC3E}">
        <p14:creationId xmlns:p14="http://schemas.microsoft.com/office/powerpoint/2010/main" val="125794999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AU"/>
          </a:p>
        </p:txBody>
      </p:sp>
      <p:sp>
        <p:nvSpPr>
          <p:cNvPr id="3" name="Content Placeholder 2"/>
          <p:cNvSpPr>
            <a:spLocks noGrp="1"/>
          </p:cNvSpPr>
          <p:nvPr>
            <p:ph idx="1"/>
          </p:nvPr>
        </p:nvSpPr>
        <p:spPr/>
        <p:txBody>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E2313E0-1B80-B047-8E35-3C20EBC4552D}" type="slidenum">
              <a:rPr lang="en-US" smtClean="0"/>
              <a:pPr/>
              <a:t>‹#›</a:t>
            </a:fld>
            <a:endParaRPr lang="en-US"/>
          </a:p>
        </p:txBody>
      </p:sp>
    </p:spTree>
    <p:extLst>
      <p:ext uri="{BB962C8B-B14F-4D97-AF65-F5344CB8AC3E}">
        <p14:creationId xmlns:p14="http://schemas.microsoft.com/office/powerpoint/2010/main" val="41441415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AU" smtClean="0"/>
              <a:t>Click to edit Master title style</a:t>
            </a:r>
            <a:endParaRPr lang="en-AU"/>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AU" smtClean="0"/>
              <a:t>Click to edit Master text styles</a:t>
            </a:r>
          </a:p>
        </p:txBody>
      </p:sp>
      <p:sp>
        <p:nvSpPr>
          <p:cNvPr id="4" name="Date Placeholder 3"/>
          <p:cNvSpPr>
            <a:spLocks noGrp="1"/>
          </p:cNvSpPr>
          <p:nvPr>
            <p:ph type="dt" sz="half" idx="10"/>
          </p:nvPr>
        </p:nvSpPr>
        <p:spPr/>
        <p:txBody>
          <a:bodyPr/>
          <a:lstStyle/>
          <a:p>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D092170-5964-5745-846B-09B71D0C4CA2}" type="slidenum">
              <a:rPr lang="en-US" smtClean="0"/>
              <a:pPr/>
              <a:t>‹#›</a:t>
            </a:fld>
            <a:endParaRPr lang="en-US"/>
          </a:p>
        </p:txBody>
      </p:sp>
    </p:spTree>
    <p:extLst>
      <p:ext uri="{BB962C8B-B14F-4D97-AF65-F5344CB8AC3E}">
        <p14:creationId xmlns:p14="http://schemas.microsoft.com/office/powerpoint/2010/main" val="7359259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AU"/>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492E94E-456A-F14B-B392-79DB7C72CB86}" type="slidenum">
              <a:rPr lang="en-US" smtClean="0"/>
              <a:pPr/>
              <a:t>‹#›</a:t>
            </a:fld>
            <a:endParaRPr lang="en-US"/>
          </a:p>
        </p:txBody>
      </p:sp>
    </p:spTree>
    <p:extLst>
      <p:ext uri="{BB962C8B-B14F-4D97-AF65-F5344CB8AC3E}">
        <p14:creationId xmlns:p14="http://schemas.microsoft.com/office/powerpoint/2010/main" val="3182579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AU" smtClean="0"/>
              <a:t>Click to edit Master title style</a:t>
            </a:r>
            <a:endParaRPr lang="en-AU"/>
          </a:p>
        </p:txBody>
      </p:sp>
      <p:sp>
        <p:nvSpPr>
          <p:cNvPr id="3" name="Text Placeholder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AU" smtClean="0"/>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7" name="Date Placeholder 6"/>
          <p:cNvSpPr>
            <a:spLocks noGrp="1"/>
          </p:cNvSpPr>
          <p:nvPr>
            <p:ph type="dt" sz="half" idx="10"/>
          </p:nvPr>
        </p:nvSpPr>
        <p:spPr/>
        <p:txBody>
          <a:bodyPr/>
          <a:lstStyle/>
          <a:p>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38F6C2D-80D2-7E4F-B3CD-CE034C1988D6}" type="slidenum">
              <a:rPr lang="en-US" smtClean="0"/>
              <a:pPr/>
              <a:t>‹#›</a:t>
            </a:fld>
            <a:endParaRPr lang="en-US"/>
          </a:p>
        </p:txBody>
      </p:sp>
    </p:spTree>
    <p:extLst>
      <p:ext uri="{BB962C8B-B14F-4D97-AF65-F5344CB8AC3E}">
        <p14:creationId xmlns:p14="http://schemas.microsoft.com/office/powerpoint/2010/main" val="30519229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smtClean="0"/>
              <a:t>Click to edit Master title style</a:t>
            </a:r>
            <a:endParaRPr lang="en-AU"/>
          </a:p>
        </p:txBody>
      </p:sp>
      <p:sp>
        <p:nvSpPr>
          <p:cNvPr id="3" name="Date Placeholder 2"/>
          <p:cNvSpPr>
            <a:spLocks noGrp="1"/>
          </p:cNvSpPr>
          <p:nvPr>
            <p:ph type="dt" sz="half" idx="10"/>
          </p:nvPr>
        </p:nvSpPr>
        <p:spPr/>
        <p:txBody>
          <a:bodyPr/>
          <a:lstStyle/>
          <a:p>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2DD9B0-4DF3-844D-8B2F-9BFF82215EF7}" type="slidenum">
              <a:rPr lang="en-US" smtClean="0"/>
              <a:pPr/>
              <a:t>‹#›</a:t>
            </a:fld>
            <a:endParaRPr lang="en-US"/>
          </a:p>
        </p:txBody>
      </p:sp>
    </p:spTree>
    <p:extLst>
      <p:ext uri="{BB962C8B-B14F-4D97-AF65-F5344CB8AC3E}">
        <p14:creationId xmlns:p14="http://schemas.microsoft.com/office/powerpoint/2010/main" val="37162065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1CE7A2-633D-224F-9145-B7FC0508D9E6}" type="slidenum">
              <a:rPr lang="en-US" smtClean="0"/>
              <a:pPr/>
              <a:t>‹#›</a:t>
            </a:fld>
            <a:endParaRPr lang="en-US"/>
          </a:p>
        </p:txBody>
      </p:sp>
    </p:spTree>
    <p:extLst>
      <p:ext uri="{BB962C8B-B14F-4D97-AF65-F5344CB8AC3E}">
        <p14:creationId xmlns:p14="http://schemas.microsoft.com/office/powerpoint/2010/main" val="1181750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2000" b="1"/>
            </a:lvl1pPr>
          </a:lstStyle>
          <a:p>
            <a:r>
              <a:rPr lang="en-AU" smtClean="0"/>
              <a:t>Click to edit Master title style</a:t>
            </a:r>
            <a:endParaRPr lang="en-AU"/>
          </a:p>
        </p:txBody>
      </p:sp>
      <p:sp>
        <p:nvSpPr>
          <p:cNvPr id="3" name="Content Placeholder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F5E010B-A397-F74D-95B5-B4943D4297BA}" type="slidenum">
              <a:rPr lang="en-US" smtClean="0"/>
              <a:pPr/>
              <a:t>‹#›</a:t>
            </a:fld>
            <a:endParaRPr lang="en-US"/>
          </a:p>
        </p:txBody>
      </p:sp>
    </p:spTree>
    <p:extLst>
      <p:ext uri="{BB962C8B-B14F-4D97-AF65-F5344CB8AC3E}">
        <p14:creationId xmlns:p14="http://schemas.microsoft.com/office/powerpoint/2010/main" val="12185122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2000" b="1"/>
            </a:lvl1pPr>
          </a:lstStyle>
          <a:p>
            <a:r>
              <a:rPr lang="en-AU" smtClean="0"/>
              <a:t>Click to edit Master title style</a:t>
            </a:r>
            <a:endParaRPr lang="en-AU"/>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AU" smtClean="0"/>
              <a:t>Drag picture to placeholder or click icon to add</a:t>
            </a:r>
            <a:endParaRPr lang="en-AU"/>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AU" smtClean="0"/>
              <a:t>Click to edit Master text styles</a:t>
            </a:r>
          </a:p>
        </p:txBody>
      </p:sp>
      <p:sp>
        <p:nvSpPr>
          <p:cNvPr id="5" name="Date Placeholder 4"/>
          <p:cNvSpPr>
            <a:spLocks noGrp="1"/>
          </p:cNvSpPr>
          <p:nvPr>
            <p:ph type="dt" sz="half" idx="10"/>
          </p:nvPr>
        </p:nvSpPr>
        <p:spPr/>
        <p:txBody>
          <a:bodyPr/>
          <a:lstStyle/>
          <a:p>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FEB5417-FCB6-FC47-9DEA-85C80AD60BA1}" type="slidenum">
              <a:rPr lang="en-US" smtClean="0"/>
              <a:pPr/>
              <a:t>‹#›</a:t>
            </a:fld>
            <a:endParaRPr lang="en-US"/>
          </a:p>
        </p:txBody>
      </p:sp>
    </p:spTree>
    <p:extLst>
      <p:ext uri="{BB962C8B-B14F-4D97-AF65-F5344CB8AC3E}">
        <p14:creationId xmlns:p14="http://schemas.microsoft.com/office/powerpoint/2010/main" val="692976844"/>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b="2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AU" smtClean="0"/>
              <a:t>Click to edit Master title style</a:t>
            </a:r>
            <a:endParaRPr lang="en-AU"/>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AU" smtClean="0"/>
              <a:t>Click to edit Master text styles</a:t>
            </a:r>
          </a:p>
          <a:p>
            <a:pPr lvl="1"/>
            <a:r>
              <a:rPr lang="en-AU" smtClean="0"/>
              <a:t>Second level</a:t>
            </a:r>
          </a:p>
          <a:p>
            <a:pPr lvl="2"/>
            <a:r>
              <a:rPr lang="en-AU" smtClean="0"/>
              <a:t>Third level</a:t>
            </a:r>
          </a:p>
          <a:p>
            <a:pPr lvl="3"/>
            <a:r>
              <a:rPr lang="en-AU" smtClean="0"/>
              <a:t>Fourth level</a:t>
            </a:r>
          </a:p>
          <a:p>
            <a:pPr lvl="4"/>
            <a:r>
              <a:rPr lang="en-AU" smtClean="0"/>
              <a:t>Fifth level</a:t>
            </a:r>
            <a:endParaRPr lang="en-AU"/>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546C21B-CAD7-9F46-9C4B-9A67B0EB6323}" type="slidenum">
              <a:rPr lang="en-US" smtClean="0"/>
              <a:pPr/>
              <a:t>‹#›</a:t>
            </a:fld>
            <a:endParaRPr lang="en-US"/>
          </a:p>
        </p:txBody>
      </p:sp>
    </p:spTree>
    <p:extLst>
      <p:ext uri="{BB962C8B-B14F-4D97-AF65-F5344CB8AC3E}">
        <p14:creationId xmlns:p14="http://schemas.microsoft.com/office/powerpoint/2010/main" val="265793009"/>
      </p:ext>
    </p:extLst>
  </p:cSld>
  <p:clrMap bg1="lt1" tx1="dk1" bg2="lt2" tx2="dk2" accent1="accent1" accent2="accent2" accent3="accent3" accent4="accent4" accent5="accent5" accent6="accent6" hlink="hlink" folHlink="folHlink"/>
  <p:sldLayoutIdLst>
    <p:sldLayoutId id="2147483704" r:id="rId1"/>
    <p:sldLayoutId id="2147483705" r:id="rId2"/>
    <p:sldLayoutId id="2147483706" r:id="rId3"/>
    <p:sldLayoutId id="2147483707" r:id="rId4"/>
    <p:sldLayoutId id="2147483708" r:id="rId5"/>
    <p:sldLayoutId id="2147483709" r:id="rId6"/>
    <p:sldLayoutId id="2147483710" r:id="rId7"/>
    <p:sldLayoutId id="2147483711" r:id="rId8"/>
    <p:sldLayoutId id="2147483712" r:id="rId9"/>
    <p:sldLayoutId id="2147483713" r:id="rId10"/>
    <p:sldLayoutId id="2147483714"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5" Type="http://schemas.openxmlformats.org/officeDocument/2006/relationships/image" Target="../media/image15.JPG"/><Relationship Id="rId6" Type="http://schemas.openxmlformats.org/officeDocument/2006/relationships/image" Target="../media/image16.JPG"/><Relationship Id="rId1" Type="http://schemas.openxmlformats.org/officeDocument/2006/relationships/slideLayout" Target="../slideLayouts/slideLayout6.xml"/><Relationship Id="rId2" Type="http://schemas.openxmlformats.org/officeDocument/2006/relationships/notesSlide" Target="../notesSlides/notesSlide8.xml"/></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4" Type="http://schemas.openxmlformats.org/officeDocument/2006/relationships/image" Target="../media/image18.JPG"/><Relationship Id="rId5" Type="http://schemas.openxmlformats.org/officeDocument/2006/relationships/image" Target="../media/image19.JPG"/><Relationship Id="rId6" Type="http://schemas.openxmlformats.org/officeDocument/2006/relationships/image" Target="../media/image20.jpg"/><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_rels/slide13.xml.rels><?xml version="1.0" encoding="UTF-8" standalone="yes"?>
<Relationships xmlns="http://schemas.openxmlformats.org/package/2006/relationships"><Relationship Id="rId3" Type="http://schemas.openxmlformats.org/officeDocument/2006/relationships/image" Target="../media/image20.jpg"/><Relationship Id="rId4" Type="http://schemas.openxmlformats.org/officeDocument/2006/relationships/image" Target="../media/image21.JPG"/><Relationship Id="rId5" Type="http://schemas.openxmlformats.org/officeDocument/2006/relationships/image" Target="../media/image22.jpg"/><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4" Type="http://schemas.openxmlformats.org/officeDocument/2006/relationships/image" Target="../media/image24.jpg"/><Relationship Id="rId5" Type="http://schemas.openxmlformats.org/officeDocument/2006/relationships/image" Target="../media/image25.jpg"/><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G"/><Relationship Id="rId4" Type="http://schemas.openxmlformats.org/officeDocument/2006/relationships/image" Target="../media/image25.jpg"/><Relationship Id="rId5" Type="http://schemas.openxmlformats.org/officeDocument/2006/relationships/image" Target="../media/image28.jpg"/><Relationship Id="rId1" Type="http://schemas.openxmlformats.org/officeDocument/2006/relationships/slideLayout" Target="../slideLayouts/slideLayout7.xml"/><Relationship Id="rId2" Type="http://schemas.openxmlformats.org/officeDocument/2006/relationships/image" Target="../media/image26.JPG"/></Relationships>
</file>

<file path=ppt/slides/_rels/slide16.xml.rels><?xml version="1.0" encoding="UTF-8" standalone="yes"?>
<Relationships xmlns="http://schemas.openxmlformats.org/package/2006/relationships"><Relationship Id="rId3" Type="http://schemas.openxmlformats.org/officeDocument/2006/relationships/image" Target="../media/image29.JPG"/><Relationship Id="rId4" Type="http://schemas.openxmlformats.org/officeDocument/2006/relationships/image" Target="../media/image30.jpg"/><Relationship Id="rId1" Type="http://schemas.openxmlformats.org/officeDocument/2006/relationships/slideLayout" Target="../slideLayouts/slideLayout6.xml"/><Relationship Id="rId2" Type="http://schemas.openxmlformats.org/officeDocument/2006/relationships/notesSlide" Target="../notesSlides/notesSlide12.xml"/></Relationships>
</file>

<file path=ppt/slides/_rels/slide17.xml.rels><?xml version="1.0" encoding="UTF-8" standalone="yes"?>
<Relationships xmlns="http://schemas.openxmlformats.org/package/2006/relationships"><Relationship Id="rId3" Type="http://schemas.openxmlformats.org/officeDocument/2006/relationships/image" Target="../media/image31.JPG"/><Relationship Id="rId4" Type="http://schemas.openxmlformats.org/officeDocument/2006/relationships/image" Target="../media/image30.jp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g"/><Relationship Id="rId4" Type="http://schemas.openxmlformats.org/officeDocument/2006/relationships/image" Target="../media/image33.jpg"/><Relationship Id="rId5" Type="http://schemas.openxmlformats.org/officeDocument/2006/relationships/image" Target="../media/image34.jpg"/><Relationship Id="rId6" Type="http://schemas.openxmlformats.org/officeDocument/2006/relationships/image" Target="../media/image35.jp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9.xml.rels><?xml version="1.0" encoding="UTF-8" standalone="yes"?>
<Relationships xmlns="http://schemas.openxmlformats.org/package/2006/relationships"><Relationship Id="rId3" Type="http://schemas.openxmlformats.org/officeDocument/2006/relationships/image" Target="../media/image36.jpg"/><Relationship Id="rId4" Type="http://schemas.openxmlformats.org/officeDocument/2006/relationships/image" Target="../media/image37.jpg"/><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xml"/><Relationship Id="rId3" Type="http://schemas.openxmlformats.org/officeDocument/2006/relationships/image" Target="../media/image2.jpg"/></Relationships>
</file>

<file path=ppt/slides/_rels/slide20.xml.rels><?xml version="1.0" encoding="UTF-8" standalone="yes"?>
<Relationships xmlns="http://schemas.openxmlformats.org/package/2006/relationships"><Relationship Id="rId3" Type="http://schemas.openxmlformats.org/officeDocument/2006/relationships/image" Target="../media/image38.JPG"/><Relationship Id="rId4" Type="http://schemas.openxmlformats.org/officeDocument/2006/relationships/image" Target="../media/image39.JPG"/><Relationship Id="rId5" Type="http://schemas.openxmlformats.org/officeDocument/2006/relationships/image" Target="../media/image40.jpg"/><Relationship Id="rId6" Type="http://schemas.openxmlformats.org/officeDocument/2006/relationships/image" Target="../media/image41.jpg"/><Relationship Id="rId7" Type="http://schemas.openxmlformats.org/officeDocument/2006/relationships/image" Target="../media/image42.jpg"/><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image" Target="../media/image43.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4" Type="http://schemas.openxmlformats.org/officeDocument/2006/relationships/image" Target="../media/image4.jpg"/><Relationship Id="rId5" Type="http://schemas.openxmlformats.org/officeDocument/2006/relationships/image" Target="../media/image5.jpg"/><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5" Type="http://schemas.openxmlformats.org/officeDocument/2006/relationships/image" Target="../media/image8.jpg"/><Relationship Id="rId6" Type="http://schemas.openxmlformats.org/officeDocument/2006/relationships/image" Target="../media/image9.jpg"/><Relationship Id="rId7" Type="http://schemas.openxmlformats.org/officeDocument/2006/relationships/image" Target="../media/image10.jpg"/><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4" Type="http://schemas.openxmlformats.org/officeDocument/2006/relationships/image" Target="../media/image12.jpe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4" Type="http://schemas.openxmlformats.org/officeDocument/2006/relationships/diagramQuickStyle" Target="../diagrams/quickStyle1.xml"/><Relationship Id="rId5" Type="http://schemas.openxmlformats.org/officeDocument/2006/relationships/diagramColors" Target="../diagrams/colors1.xml"/><Relationship Id="rId6" Type="http://schemas.microsoft.com/office/2007/relationships/diagramDrawing" Target="../diagrams/drawing1.xml"/><Relationship Id="rId1" Type="http://schemas.openxmlformats.org/officeDocument/2006/relationships/slideLayout" Target="../slideLayouts/slideLayout6.xml"/><Relationship Id="rId2" Type="http://schemas.openxmlformats.org/officeDocument/2006/relationships/diagramData" Target="../diagrams/data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AU" dirty="0" smtClean="0"/>
              <a:t>Step by Step Guide to Dental Radiography</a:t>
            </a:r>
            <a:endParaRPr lang="en-AU" dirty="0"/>
          </a:p>
        </p:txBody>
      </p:sp>
      <p:sp>
        <p:nvSpPr>
          <p:cNvPr id="3" name="Subtitle 2"/>
          <p:cNvSpPr>
            <a:spLocks noGrp="1"/>
          </p:cNvSpPr>
          <p:nvPr>
            <p:ph type="subTitle" idx="1"/>
          </p:nvPr>
        </p:nvSpPr>
        <p:spPr/>
        <p:txBody>
          <a:bodyPr>
            <a:normAutofit fontScale="85000" lnSpcReduction="20000"/>
          </a:bodyPr>
          <a:lstStyle/>
          <a:p>
            <a:r>
              <a:rPr lang="en-AU" dirty="0" smtClean="0"/>
              <a:t>Dr Tara Cashman</a:t>
            </a:r>
          </a:p>
          <a:p>
            <a:r>
              <a:rPr lang="en-AU" dirty="0" err="1" smtClean="0"/>
              <a:t>Eurocoast</a:t>
            </a:r>
            <a:r>
              <a:rPr lang="en-AU" dirty="0" smtClean="0"/>
              <a:t> Veterinary Centre</a:t>
            </a:r>
          </a:p>
          <a:p>
            <a:r>
              <a:rPr lang="en-AU" dirty="0" smtClean="0"/>
              <a:t>Batemans Bay NSW</a:t>
            </a:r>
            <a:endParaRPr lang="en-AU" dirty="0"/>
          </a:p>
        </p:txBody>
      </p:sp>
    </p:spTree>
    <p:extLst>
      <p:ext uri="{BB962C8B-B14F-4D97-AF65-F5344CB8AC3E}">
        <p14:creationId xmlns:p14="http://schemas.microsoft.com/office/powerpoint/2010/main" val="1655710556"/>
      </p:ext>
    </p:extLst>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800000"/>
                </a:solidFill>
              </a:rPr>
              <a:t>Putting it all together.</a:t>
            </a:r>
            <a:br>
              <a:rPr lang="en-AU" dirty="0" smtClean="0">
                <a:solidFill>
                  <a:srgbClr val="800000"/>
                </a:solidFill>
              </a:rPr>
            </a:br>
            <a:r>
              <a:rPr lang="en-AU" dirty="0" smtClean="0">
                <a:solidFill>
                  <a:srgbClr val="800000"/>
                </a:solidFill>
              </a:rPr>
              <a:t>What technique where?</a:t>
            </a:r>
            <a:endParaRPr lang="en-AU" dirty="0">
              <a:solidFill>
                <a:srgbClr val="800000"/>
              </a:solidFill>
            </a:endParaRPr>
          </a:p>
        </p:txBody>
      </p:sp>
      <p:graphicFrame>
        <p:nvGraphicFramePr>
          <p:cNvPr id="8" name="Table 7"/>
          <p:cNvGraphicFramePr>
            <a:graphicFrameLocks noGrp="1"/>
          </p:cNvGraphicFramePr>
          <p:nvPr>
            <p:extLst>
              <p:ext uri="{D42A27DB-BD31-4B8C-83A1-F6EECF244321}">
                <p14:modId xmlns:p14="http://schemas.microsoft.com/office/powerpoint/2010/main" val="3502639135"/>
              </p:ext>
            </p:extLst>
          </p:nvPr>
        </p:nvGraphicFramePr>
        <p:xfrm>
          <a:off x="655659" y="1305603"/>
          <a:ext cx="6926220" cy="3675691"/>
        </p:xfrm>
        <a:graphic>
          <a:graphicData uri="http://schemas.openxmlformats.org/drawingml/2006/table">
            <a:tbl>
              <a:tblPr firstRow="1" bandRow="1">
                <a:tableStyleId>{5C22544A-7EE6-4342-B048-85BDC9FD1C3A}</a:tableStyleId>
              </a:tblPr>
              <a:tblGrid>
                <a:gridCol w="2102922"/>
                <a:gridCol w="1360188"/>
                <a:gridCol w="1731555"/>
                <a:gridCol w="1731555"/>
              </a:tblGrid>
              <a:tr h="274320">
                <a:tc>
                  <a:txBody>
                    <a:bodyPr/>
                    <a:lstStyle/>
                    <a:p>
                      <a:r>
                        <a:rPr lang="en-AU" sz="1400" dirty="0" smtClean="0"/>
                        <a:t>Tooth</a:t>
                      </a:r>
                      <a:endParaRPr lang="en-AU" sz="1400" dirty="0"/>
                    </a:p>
                  </a:txBody>
                  <a:tcPr marT="34290" marB="34290"/>
                </a:tc>
                <a:tc>
                  <a:txBody>
                    <a:bodyPr/>
                    <a:lstStyle/>
                    <a:p>
                      <a:r>
                        <a:rPr lang="en-AU" sz="1400" dirty="0" smtClean="0"/>
                        <a:t>Technique</a:t>
                      </a:r>
                      <a:endParaRPr lang="en-AU" sz="1400" dirty="0"/>
                    </a:p>
                  </a:txBody>
                  <a:tcPr marT="34290" marB="34290"/>
                </a:tc>
                <a:tc>
                  <a:txBody>
                    <a:bodyPr/>
                    <a:lstStyle/>
                    <a:p>
                      <a:r>
                        <a:rPr lang="en-AU" sz="1400" dirty="0" smtClean="0"/>
                        <a:t>Body Position </a:t>
                      </a:r>
                      <a:endParaRPr lang="en-AU" sz="1400" dirty="0"/>
                    </a:p>
                  </a:txBody>
                  <a:tcPr marT="34290" marB="34290"/>
                </a:tc>
                <a:tc>
                  <a:txBody>
                    <a:bodyPr/>
                    <a:lstStyle/>
                    <a:p>
                      <a:r>
                        <a:rPr lang="en-AU" sz="1400" dirty="0" smtClean="0"/>
                        <a:t>Beam Direction</a:t>
                      </a:r>
                      <a:endParaRPr lang="en-AU" sz="1400" dirty="0"/>
                    </a:p>
                  </a:txBody>
                  <a:tcPr marT="34290" marB="34290"/>
                </a:tc>
              </a:tr>
              <a:tr h="274320">
                <a:tc>
                  <a:txBody>
                    <a:bodyPr/>
                    <a:lstStyle/>
                    <a:p>
                      <a:r>
                        <a:rPr lang="en-AU" sz="1400" dirty="0" smtClean="0"/>
                        <a:t>Maxillary incisors</a:t>
                      </a:r>
                      <a:endParaRPr lang="en-AU" sz="1400" dirty="0"/>
                    </a:p>
                  </a:txBody>
                  <a:tcPr marT="34290" marB="34290"/>
                </a:tc>
                <a:tc>
                  <a:txBody>
                    <a:bodyPr/>
                    <a:lstStyle/>
                    <a:p>
                      <a:r>
                        <a:rPr lang="en-AU" sz="1400" dirty="0" smtClean="0"/>
                        <a:t>bisecting</a:t>
                      </a:r>
                    </a:p>
                  </a:txBody>
                  <a:tcPr marT="34290" marB="34290"/>
                </a:tc>
                <a:tc>
                  <a:txBody>
                    <a:bodyPr/>
                    <a:lstStyle/>
                    <a:p>
                      <a:r>
                        <a:rPr lang="en-AU" sz="1400" dirty="0" smtClean="0"/>
                        <a:t>sternal</a:t>
                      </a:r>
                      <a:endParaRPr lang="en-AU" sz="1400" dirty="0"/>
                    </a:p>
                  </a:txBody>
                  <a:tcPr marT="34290" marB="34290"/>
                </a:tc>
                <a:tc>
                  <a:txBody>
                    <a:bodyPr/>
                    <a:lstStyle/>
                    <a:p>
                      <a:r>
                        <a:rPr lang="en-AU" sz="1400" dirty="0" err="1" smtClean="0"/>
                        <a:t>rostrodistal</a:t>
                      </a:r>
                      <a:endParaRPr lang="en-AU" sz="1400" dirty="0"/>
                    </a:p>
                  </a:txBody>
                  <a:tcPr marT="34290" marB="34290"/>
                </a:tc>
              </a:tr>
              <a:tr h="284792">
                <a:tc>
                  <a:txBody>
                    <a:bodyPr/>
                    <a:lstStyle/>
                    <a:p>
                      <a:r>
                        <a:rPr lang="en-AU" sz="1400" dirty="0" smtClean="0"/>
                        <a:t>Maxillary Canines</a:t>
                      </a:r>
                      <a:endParaRPr lang="en-AU" sz="1400" dirty="0"/>
                    </a:p>
                  </a:txBody>
                  <a:tcPr marT="34290" marB="34290"/>
                </a:tc>
                <a:tc>
                  <a:txBody>
                    <a:bodyPr/>
                    <a:lstStyle/>
                    <a:p>
                      <a:r>
                        <a:rPr lang="en-AU" sz="1400" dirty="0" smtClean="0"/>
                        <a:t>bisecting</a:t>
                      </a:r>
                      <a:endParaRPr lang="en-AU" sz="1400" dirty="0"/>
                    </a:p>
                  </a:txBody>
                  <a:tcPr marT="34290" marB="34290"/>
                </a:tc>
                <a:tc>
                  <a:txBody>
                    <a:bodyPr/>
                    <a:lstStyle/>
                    <a:p>
                      <a:r>
                        <a:rPr lang="en-AU" sz="1400" dirty="0" smtClean="0"/>
                        <a:t>sternal</a:t>
                      </a:r>
                      <a:endParaRPr lang="en-AU" sz="1400" dirty="0"/>
                    </a:p>
                  </a:txBody>
                  <a:tcPr marT="34290" marB="34290"/>
                </a:tc>
                <a:tc>
                  <a:txBody>
                    <a:bodyPr/>
                    <a:lstStyle/>
                    <a:p>
                      <a:r>
                        <a:rPr lang="en-AU" sz="1400" dirty="0" smtClean="0"/>
                        <a:t>lateral</a:t>
                      </a:r>
                      <a:endParaRPr lang="en-AU" sz="1400" dirty="0"/>
                    </a:p>
                  </a:txBody>
                  <a:tcPr marT="34290" marB="34290"/>
                </a:tc>
              </a:tr>
              <a:tr h="480060">
                <a:tc>
                  <a:txBody>
                    <a:bodyPr/>
                    <a:lstStyle/>
                    <a:p>
                      <a:r>
                        <a:rPr lang="en-AU" sz="1400" dirty="0" smtClean="0"/>
                        <a:t>Maxillary Premolars &amp; molars</a:t>
                      </a:r>
                      <a:endParaRPr lang="en-AU" sz="1400" dirty="0"/>
                    </a:p>
                  </a:txBody>
                  <a:tcPr marT="34290" marB="34290"/>
                </a:tc>
                <a:tc>
                  <a:txBody>
                    <a:bodyPr/>
                    <a:lstStyle/>
                    <a:p>
                      <a:r>
                        <a:rPr lang="en-AU" sz="1400" dirty="0" smtClean="0"/>
                        <a:t>bisecting</a:t>
                      </a:r>
                      <a:endParaRPr lang="en-AU" sz="1400" dirty="0"/>
                    </a:p>
                  </a:txBody>
                  <a:tcPr marT="34290" marB="34290"/>
                </a:tc>
                <a:tc>
                  <a:txBody>
                    <a:bodyPr/>
                    <a:lstStyle/>
                    <a:p>
                      <a:r>
                        <a:rPr lang="en-AU" sz="1400" dirty="0" smtClean="0"/>
                        <a:t>sternal</a:t>
                      </a:r>
                      <a:endParaRPr lang="en-AU" sz="1400" dirty="0"/>
                    </a:p>
                  </a:txBody>
                  <a:tcPr marT="34290" marB="34290"/>
                </a:tc>
                <a:tc>
                  <a:txBody>
                    <a:bodyPr/>
                    <a:lstStyle/>
                    <a:p>
                      <a:r>
                        <a:rPr lang="en-AU" sz="1400" dirty="0" smtClean="0"/>
                        <a:t>lateral</a:t>
                      </a:r>
                      <a:endParaRPr lang="en-AU" sz="1400" dirty="0"/>
                    </a:p>
                  </a:txBody>
                  <a:tcPr marT="34290" marB="34290"/>
                </a:tc>
              </a:tr>
              <a:tr h="480060">
                <a:tc>
                  <a:txBody>
                    <a:bodyPr/>
                    <a:lstStyle/>
                    <a:p>
                      <a:r>
                        <a:rPr lang="en-AU" sz="1400" dirty="0" smtClean="0"/>
                        <a:t>Mandibular incisors</a:t>
                      </a:r>
                      <a:endParaRPr lang="en-AU" sz="1400" dirty="0"/>
                    </a:p>
                  </a:txBody>
                  <a:tcPr marT="34290" marB="34290"/>
                </a:tc>
                <a:tc>
                  <a:txBody>
                    <a:bodyPr/>
                    <a:lstStyle/>
                    <a:p>
                      <a:r>
                        <a:rPr lang="en-AU" sz="1400" dirty="0" smtClean="0"/>
                        <a:t>bisecting</a:t>
                      </a:r>
                      <a:endParaRPr lang="en-AU" sz="1400" dirty="0"/>
                    </a:p>
                  </a:txBody>
                  <a:tcPr marT="34290" marB="34290"/>
                </a:tc>
                <a:tc>
                  <a:txBody>
                    <a:bodyPr/>
                    <a:lstStyle/>
                    <a:p>
                      <a:r>
                        <a:rPr lang="en-AU" sz="1400" dirty="0" smtClean="0"/>
                        <a:t>dorsal recumbency</a:t>
                      </a:r>
                      <a:endParaRPr lang="en-AU" sz="1400" dirty="0"/>
                    </a:p>
                  </a:txBody>
                  <a:tcPr marT="34290" marB="34290"/>
                </a:tc>
                <a:tc>
                  <a:txBody>
                    <a:bodyPr/>
                    <a:lstStyle/>
                    <a:p>
                      <a:r>
                        <a:rPr lang="en-AU" sz="1400" dirty="0" err="1" smtClean="0"/>
                        <a:t>rostrodistal</a:t>
                      </a:r>
                      <a:endParaRPr lang="en-AU" sz="1400" dirty="0"/>
                    </a:p>
                  </a:txBody>
                  <a:tcPr marT="34290" marB="34290"/>
                </a:tc>
              </a:tr>
              <a:tr h="480060">
                <a:tc>
                  <a:txBody>
                    <a:bodyPr/>
                    <a:lstStyle/>
                    <a:p>
                      <a:r>
                        <a:rPr lang="en-AU" sz="1400" dirty="0" smtClean="0"/>
                        <a:t>Mandibular canines</a:t>
                      </a:r>
                      <a:endParaRPr lang="en-AU" sz="1400" dirty="0"/>
                    </a:p>
                  </a:txBody>
                  <a:tcPr marT="34290" marB="34290"/>
                </a:tc>
                <a:tc>
                  <a:txBody>
                    <a:bodyPr/>
                    <a:lstStyle/>
                    <a:p>
                      <a:r>
                        <a:rPr lang="en-AU" sz="1400" dirty="0" smtClean="0"/>
                        <a:t>bisecting</a:t>
                      </a:r>
                      <a:endParaRPr lang="en-AU" sz="1400" dirty="0"/>
                    </a:p>
                  </a:txBody>
                  <a:tcPr marT="34290" marB="34290"/>
                </a:tc>
                <a:tc>
                  <a:txBody>
                    <a:bodyPr/>
                    <a:lstStyle/>
                    <a:p>
                      <a:r>
                        <a:rPr lang="en-AU" sz="1400" dirty="0" smtClean="0"/>
                        <a:t>dorsal recumbency</a:t>
                      </a:r>
                      <a:endParaRPr lang="en-AU" sz="1400" dirty="0"/>
                    </a:p>
                  </a:txBody>
                  <a:tcPr marT="34290" marB="34290"/>
                </a:tc>
                <a:tc>
                  <a:txBody>
                    <a:bodyPr/>
                    <a:lstStyle/>
                    <a:p>
                      <a:r>
                        <a:rPr lang="en-AU" sz="1400" dirty="0" err="1" smtClean="0"/>
                        <a:t>rostrodistal</a:t>
                      </a:r>
                      <a:endParaRPr lang="en-AU" sz="1400" dirty="0"/>
                    </a:p>
                  </a:txBody>
                  <a:tcPr marT="34290" marB="34290"/>
                </a:tc>
              </a:tr>
              <a:tr h="685800">
                <a:tc>
                  <a:txBody>
                    <a:bodyPr/>
                    <a:lstStyle/>
                    <a:p>
                      <a:r>
                        <a:rPr lang="en-AU" sz="1400" dirty="0" smtClean="0"/>
                        <a:t>Mandibular Pre-molar</a:t>
                      </a:r>
                      <a:r>
                        <a:rPr lang="en-AU" sz="1400" baseline="0" dirty="0" smtClean="0"/>
                        <a:t> 1</a:t>
                      </a:r>
                      <a:endParaRPr lang="en-AU" sz="1400" dirty="0" smtClean="0"/>
                    </a:p>
                    <a:p>
                      <a:endParaRPr lang="en-AU" sz="1400" dirty="0"/>
                    </a:p>
                  </a:txBody>
                  <a:tcPr marT="34290" marB="34290"/>
                </a:tc>
                <a:tc>
                  <a:txBody>
                    <a:bodyPr/>
                    <a:lstStyle/>
                    <a:p>
                      <a:r>
                        <a:rPr lang="en-AU" sz="1400" dirty="0" smtClean="0"/>
                        <a:t>bisecting </a:t>
                      </a:r>
                      <a:endParaRPr lang="en-AU" sz="1400" dirty="0"/>
                    </a:p>
                  </a:txBody>
                  <a:tcPr marT="34290" marB="34290"/>
                </a:tc>
                <a:tc>
                  <a:txBody>
                    <a:bodyPr/>
                    <a:lstStyle/>
                    <a:p>
                      <a:r>
                        <a:rPr lang="en-AU" sz="1400" dirty="0" smtClean="0"/>
                        <a:t>dorsal recumbency</a:t>
                      </a:r>
                      <a:endParaRPr lang="en-AU" sz="1400" dirty="0"/>
                    </a:p>
                  </a:txBody>
                  <a:tcPr marT="34290" marB="34290"/>
                </a:tc>
                <a:tc>
                  <a:txBody>
                    <a:bodyPr/>
                    <a:lstStyle/>
                    <a:p>
                      <a:r>
                        <a:rPr lang="en-AU" sz="1400" dirty="0" smtClean="0"/>
                        <a:t>lateral</a:t>
                      </a:r>
                      <a:endParaRPr lang="en-AU" sz="1400" dirty="0"/>
                    </a:p>
                  </a:txBody>
                  <a:tcPr marT="34290" marB="34290"/>
                </a:tc>
              </a:tr>
              <a:tr h="685800">
                <a:tc>
                  <a:txBody>
                    <a:bodyPr/>
                    <a:lstStyle/>
                    <a:p>
                      <a:r>
                        <a:rPr lang="en-AU" sz="1400" dirty="0" smtClean="0">
                          <a:solidFill>
                            <a:srgbClr val="800000"/>
                          </a:solidFill>
                        </a:rPr>
                        <a:t>Mandibular Premolars and Molars</a:t>
                      </a:r>
                      <a:endParaRPr lang="en-AU" sz="1400" dirty="0">
                        <a:solidFill>
                          <a:srgbClr val="800000"/>
                        </a:solidFill>
                      </a:endParaRPr>
                    </a:p>
                  </a:txBody>
                  <a:tcPr marT="34290" marB="34290">
                    <a:solidFill>
                      <a:schemeClr val="accent2">
                        <a:lumMod val="40000"/>
                        <a:lumOff val="60000"/>
                      </a:schemeClr>
                    </a:solidFill>
                  </a:tcPr>
                </a:tc>
                <a:tc>
                  <a:txBody>
                    <a:bodyPr/>
                    <a:lstStyle/>
                    <a:p>
                      <a:r>
                        <a:rPr lang="en-AU" sz="1400" dirty="0" smtClean="0">
                          <a:solidFill>
                            <a:srgbClr val="800000"/>
                          </a:solidFill>
                        </a:rPr>
                        <a:t>parallel</a:t>
                      </a:r>
                      <a:endParaRPr lang="en-AU" sz="1400" dirty="0">
                        <a:solidFill>
                          <a:srgbClr val="800000"/>
                        </a:solidFill>
                      </a:endParaRPr>
                    </a:p>
                  </a:txBody>
                  <a:tcPr marT="34290" marB="34290">
                    <a:solidFill>
                      <a:schemeClr val="accent2">
                        <a:lumMod val="40000"/>
                        <a:lumOff val="60000"/>
                      </a:schemeClr>
                    </a:solidFill>
                  </a:tcPr>
                </a:tc>
                <a:tc>
                  <a:txBody>
                    <a:bodyPr/>
                    <a:lstStyle/>
                    <a:p>
                      <a:r>
                        <a:rPr lang="en-AU" sz="1400" dirty="0" smtClean="0">
                          <a:solidFill>
                            <a:srgbClr val="800000"/>
                          </a:solidFill>
                        </a:rPr>
                        <a:t>lateral </a:t>
                      </a:r>
                      <a:r>
                        <a:rPr lang="en-AU" sz="1400" baseline="30000" dirty="0" smtClean="0">
                          <a:solidFill>
                            <a:srgbClr val="800000"/>
                          </a:solidFill>
                        </a:rPr>
                        <a:t>*</a:t>
                      </a:r>
                      <a:endParaRPr lang="en-AU" sz="1400" dirty="0">
                        <a:solidFill>
                          <a:srgbClr val="800000"/>
                        </a:solidFill>
                      </a:endParaRPr>
                    </a:p>
                  </a:txBody>
                  <a:tcPr marT="34290" marB="34290">
                    <a:solidFill>
                      <a:schemeClr val="accent2">
                        <a:lumMod val="40000"/>
                        <a:lumOff val="60000"/>
                      </a:schemeClr>
                    </a:solidFill>
                  </a:tcPr>
                </a:tc>
                <a:tc>
                  <a:txBody>
                    <a:bodyPr/>
                    <a:lstStyle/>
                    <a:p>
                      <a:r>
                        <a:rPr lang="en-AU" sz="1400" dirty="0" smtClean="0">
                          <a:solidFill>
                            <a:srgbClr val="800000"/>
                          </a:solidFill>
                        </a:rPr>
                        <a:t>lateral</a:t>
                      </a:r>
                      <a:endParaRPr lang="en-AU" sz="1400" dirty="0">
                        <a:solidFill>
                          <a:srgbClr val="800000"/>
                        </a:solidFill>
                      </a:endParaRPr>
                    </a:p>
                  </a:txBody>
                  <a:tcPr marT="34290" marB="34290">
                    <a:solidFill>
                      <a:schemeClr val="accent2">
                        <a:lumMod val="40000"/>
                        <a:lumOff val="60000"/>
                      </a:schemeClr>
                    </a:solidFill>
                  </a:tcPr>
                </a:tc>
              </a:tr>
            </a:tbl>
          </a:graphicData>
        </a:graphic>
      </p:graphicFrame>
    </p:spTree>
    <p:extLst>
      <p:ext uri="{BB962C8B-B14F-4D97-AF65-F5344CB8AC3E}">
        <p14:creationId xmlns:p14="http://schemas.microsoft.com/office/powerpoint/2010/main" val="90826719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05979"/>
            <a:ext cx="9144000" cy="857250"/>
          </a:xfrm>
        </p:spPr>
        <p:txBody>
          <a:bodyPr/>
          <a:lstStyle/>
          <a:p>
            <a:r>
              <a:rPr lang="en-AU" dirty="0" smtClean="0">
                <a:solidFill>
                  <a:srgbClr val="800000"/>
                </a:solidFill>
              </a:rPr>
              <a:t>Start off easy</a:t>
            </a:r>
            <a:r>
              <a:rPr lang="is-IS" dirty="0" smtClean="0">
                <a:solidFill>
                  <a:srgbClr val="800000"/>
                </a:solidFill>
              </a:rPr>
              <a:t>…</a:t>
            </a:r>
            <a:endParaRPr lang="en-AU" dirty="0">
              <a:solidFill>
                <a:srgbClr val="800000"/>
              </a:solidFill>
            </a:endParaRPr>
          </a:p>
        </p:txBody>
      </p:sp>
      <p:sp>
        <p:nvSpPr>
          <p:cNvPr id="25" name="TextBox 24"/>
          <p:cNvSpPr txBox="1"/>
          <p:nvPr/>
        </p:nvSpPr>
        <p:spPr>
          <a:xfrm>
            <a:off x="1" y="1019827"/>
            <a:ext cx="9144000" cy="369332"/>
          </a:xfrm>
          <a:prstGeom prst="rect">
            <a:avLst/>
          </a:prstGeom>
          <a:noFill/>
        </p:spPr>
        <p:txBody>
          <a:bodyPr wrap="square" rtlCol="0">
            <a:spAutoFit/>
          </a:bodyPr>
          <a:lstStyle/>
          <a:p>
            <a:r>
              <a:rPr lang="en-AU" b="1" dirty="0" smtClean="0"/>
              <a:t>MANDIBULAR PM2-4 and Molars</a:t>
            </a:r>
            <a:endParaRPr lang="en-AU" b="1" dirty="0"/>
          </a:p>
        </p:txBody>
      </p:sp>
      <p:sp>
        <p:nvSpPr>
          <p:cNvPr id="26" name="TextBox 25"/>
          <p:cNvSpPr txBox="1"/>
          <p:nvPr/>
        </p:nvSpPr>
        <p:spPr>
          <a:xfrm>
            <a:off x="214418" y="1400545"/>
            <a:ext cx="2776966" cy="461665"/>
          </a:xfrm>
          <a:prstGeom prst="rect">
            <a:avLst/>
          </a:prstGeom>
          <a:solidFill>
            <a:schemeClr val="accent3">
              <a:lumMod val="40000"/>
              <a:lumOff val="60000"/>
            </a:schemeClr>
          </a:solidFill>
        </p:spPr>
        <p:txBody>
          <a:bodyPr wrap="square" rtlCol="0">
            <a:spAutoFit/>
          </a:bodyPr>
          <a:lstStyle/>
          <a:p>
            <a:r>
              <a:rPr lang="en-AU" sz="2400" dirty="0" smtClean="0"/>
              <a:t>Patient</a:t>
            </a:r>
          </a:p>
        </p:txBody>
      </p:sp>
      <p:sp>
        <p:nvSpPr>
          <p:cNvPr id="27" name="TextBox 26"/>
          <p:cNvSpPr txBox="1"/>
          <p:nvPr/>
        </p:nvSpPr>
        <p:spPr>
          <a:xfrm>
            <a:off x="3313218" y="1412081"/>
            <a:ext cx="2776966" cy="461665"/>
          </a:xfrm>
          <a:prstGeom prst="rect">
            <a:avLst/>
          </a:prstGeom>
          <a:solidFill>
            <a:schemeClr val="accent4">
              <a:lumMod val="40000"/>
              <a:lumOff val="60000"/>
            </a:schemeClr>
          </a:solidFill>
        </p:spPr>
        <p:txBody>
          <a:bodyPr wrap="square" rtlCol="0">
            <a:spAutoFit/>
          </a:bodyPr>
          <a:lstStyle/>
          <a:p>
            <a:r>
              <a:rPr lang="en-AU" sz="2400" dirty="0" smtClean="0"/>
              <a:t>Film</a:t>
            </a:r>
            <a:endParaRPr lang="en-AU" sz="2400" dirty="0"/>
          </a:p>
        </p:txBody>
      </p:sp>
      <p:sp>
        <p:nvSpPr>
          <p:cNvPr id="28" name="TextBox 27"/>
          <p:cNvSpPr txBox="1"/>
          <p:nvPr/>
        </p:nvSpPr>
        <p:spPr>
          <a:xfrm>
            <a:off x="6367034" y="1412081"/>
            <a:ext cx="2776966" cy="461665"/>
          </a:xfrm>
          <a:prstGeom prst="rect">
            <a:avLst/>
          </a:prstGeom>
          <a:solidFill>
            <a:schemeClr val="accent6">
              <a:lumMod val="40000"/>
              <a:lumOff val="60000"/>
            </a:schemeClr>
          </a:solidFill>
        </p:spPr>
        <p:txBody>
          <a:bodyPr wrap="square" rtlCol="0">
            <a:spAutoFit/>
          </a:bodyPr>
          <a:lstStyle/>
          <a:p>
            <a:r>
              <a:rPr lang="en-AU" sz="2400" dirty="0" smtClean="0"/>
              <a:t> Beam </a:t>
            </a:r>
            <a:endParaRPr lang="en-AU" sz="2400" dirty="0"/>
          </a:p>
        </p:txBody>
      </p:sp>
      <p:pic>
        <p:nvPicPr>
          <p:cNvPr id="29" name="Picture 28" descr="IMG_1809.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80274" y="1954695"/>
            <a:ext cx="2416987" cy="1414139"/>
          </a:xfrm>
          <a:prstGeom prst="rect">
            <a:avLst/>
          </a:prstGeom>
        </p:spPr>
      </p:pic>
      <p:pic>
        <p:nvPicPr>
          <p:cNvPr id="31" name="Picture 30" descr="IMG_1555.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62686" y="1917701"/>
            <a:ext cx="2658432" cy="1451133"/>
          </a:xfrm>
          <a:prstGeom prst="rect">
            <a:avLst/>
          </a:prstGeom>
        </p:spPr>
      </p:pic>
      <p:pic>
        <p:nvPicPr>
          <p:cNvPr id="32" name="Picture 31" descr="samcat-X-00000968-3.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10800000">
            <a:off x="1162687" y="3589335"/>
            <a:ext cx="2246751" cy="1278919"/>
          </a:xfrm>
          <a:prstGeom prst="rect">
            <a:avLst/>
          </a:prstGeom>
        </p:spPr>
      </p:pic>
      <p:pic>
        <p:nvPicPr>
          <p:cNvPr id="33" name="Picture 32" descr="samcat-X-00000967-3.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256184" y="3660004"/>
            <a:ext cx="2110851" cy="1208249"/>
          </a:xfrm>
          <a:prstGeom prst="rect">
            <a:avLst/>
          </a:prstGeom>
        </p:spPr>
      </p:pic>
    </p:spTree>
    <p:extLst>
      <p:ext uri="{BB962C8B-B14F-4D97-AF65-F5344CB8AC3E}">
        <p14:creationId xmlns:p14="http://schemas.microsoft.com/office/powerpoint/2010/main" val="153434878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solidFill>
                  <a:srgbClr val="800000"/>
                </a:solidFill>
              </a:rPr>
              <a:t>Next angle the beam</a:t>
            </a:r>
            <a:r>
              <a:rPr lang="is-IS" dirty="0" smtClean="0">
                <a:solidFill>
                  <a:srgbClr val="800000"/>
                </a:solidFill>
              </a:rPr>
              <a:t>…..</a:t>
            </a:r>
            <a:endParaRPr lang="en-AU" dirty="0">
              <a:solidFill>
                <a:srgbClr val="800000"/>
              </a:solidFill>
            </a:endParaRPr>
          </a:p>
        </p:txBody>
      </p:sp>
      <p:sp>
        <p:nvSpPr>
          <p:cNvPr id="3" name="TextBox 2"/>
          <p:cNvSpPr txBox="1"/>
          <p:nvPr/>
        </p:nvSpPr>
        <p:spPr>
          <a:xfrm>
            <a:off x="1051833" y="1070177"/>
            <a:ext cx="6509456" cy="369332"/>
          </a:xfrm>
          <a:prstGeom prst="rect">
            <a:avLst/>
          </a:prstGeom>
          <a:noFill/>
        </p:spPr>
        <p:txBody>
          <a:bodyPr wrap="square" rtlCol="0">
            <a:spAutoFit/>
          </a:bodyPr>
          <a:lstStyle/>
          <a:p>
            <a:r>
              <a:rPr lang="en-AU" b="1" dirty="0" smtClean="0"/>
              <a:t>MAXILLARY TEETH - incisors</a:t>
            </a:r>
          </a:p>
        </p:txBody>
      </p:sp>
      <p:sp>
        <p:nvSpPr>
          <p:cNvPr id="4" name="TextBox 3"/>
          <p:cNvSpPr txBox="1"/>
          <p:nvPr/>
        </p:nvSpPr>
        <p:spPr>
          <a:xfrm>
            <a:off x="214418" y="1400545"/>
            <a:ext cx="2776966" cy="461665"/>
          </a:xfrm>
          <a:prstGeom prst="rect">
            <a:avLst/>
          </a:prstGeom>
          <a:solidFill>
            <a:schemeClr val="accent3">
              <a:lumMod val="40000"/>
              <a:lumOff val="60000"/>
            </a:schemeClr>
          </a:solidFill>
        </p:spPr>
        <p:txBody>
          <a:bodyPr wrap="square" rtlCol="0">
            <a:spAutoFit/>
          </a:bodyPr>
          <a:lstStyle/>
          <a:p>
            <a:r>
              <a:rPr lang="en-AU" sz="2400" dirty="0" smtClean="0"/>
              <a:t>Patient</a:t>
            </a:r>
          </a:p>
        </p:txBody>
      </p:sp>
      <p:sp>
        <p:nvSpPr>
          <p:cNvPr id="5" name="TextBox 4"/>
          <p:cNvSpPr txBox="1"/>
          <p:nvPr/>
        </p:nvSpPr>
        <p:spPr>
          <a:xfrm>
            <a:off x="3313218" y="1412081"/>
            <a:ext cx="2776966" cy="461665"/>
          </a:xfrm>
          <a:prstGeom prst="rect">
            <a:avLst/>
          </a:prstGeom>
          <a:solidFill>
            <a:schemeClr val="accent4">
              <a:lumMod val="40000"/>
              <a:lumOff val="60000"/>
            </a:schemeClr>
          </a:solidFill>
        </p:spPr>
        <p:txBody>
          <a:bodyPr wrap="square" rtlCol="0">
            <a:spAutoFit/>
          </a:bodyPr>
          <a:lstStyle/>
          <a:p>
            <a:r>
              <a:rPr lang="en-AU" sz="2400" dirty="0" smtClean="0"/>
              <a:t>Film</a:t>
            </a:r>
            <a:endParaRPr lang="en-AU" sz="2400" dirty="0"/>
          </a:p>
        </p:txBody>
      </p:sp>
      <p:sp>
        <p:nvSpPr>
          <p:cNvPr id="7" name="TextBox 6"/>
          <p:cNvSpPr txBox="1"/>
          <p:nvPr/>
        </p:nvSpPr>
        <p:spPr>
          <a:xfrm>
            <a:off x="6367034" y="1412081"/>
            <a:ext cx="2776966" cy="461665"/>
          </a:xfrm>
          <a:prstGeom prst="rect">
            <a:avLst/>
          </a:prstGeom>
          <a:solidFill>
            <a:schemeClr val="accent6">
              <a:lumMod val="40000"/>
              <a:lumOff val="60000"/>
            </a:schemeClr>
          </a:solidFill>
        </p:spPr>
        <p:txBody>
          <a:bodyPr wrap="square" rtlCol="0">
            <a:spAutoFit/>
          </a:bodyPr>
          <a:lstStyle/>
          <a:p>
            <a:r>
              <a:rPr lang="en-AU" sz="2400" dirty="0" smtClean="0"/>
              <a:t> Beam </a:t>
            </a:r>
            <a:endParaRPr lang="en-AU" sz="2400" dirty="0"/>
          </a:p>
        </p:txBody>
      </p:sp>
      <p:pic>
        <p:nvPicPr>
          <p:cNvPr id="9" name="Picture 8" descr="Nomad in use.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 y="2038350"/>
            <a:ext cx="2703618" cy="1638300"/>
          </a:xfrm>
          <a:prstGeom prst="rect">
            <a:avLst/>
          </a:prstGeom>
        </p:spPr>
      </p:pic>
      <p:pic>
        <p:nvPicPr>
          <p:cNvPr id="10" name="Picture 9" descr="samcat-X-0000060A-4.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1430" y="2038350"/>
            <a:ext cx="2068754" cy="2057968"/>
          </a:xfrm>
          <a:prstGeom prst="rect">
            <a:avLst/>
          </a:prstGeom>
        </p:spPr>
      </p:pic>
      <p:pic>
        <p:nvPicPr>
          <p:cNvPr id="11" name="Picture 10" descr="samcat-X-00000006-4.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90119" y="2140003"/>
            <a:ext cx="2064970" cy="2063645"/>
          </a:xfrm>
          <a:prstGeom prst="rect">
            <a:avLst/>
          </a:prstGeom>
        </p:spPr>
      </p:pic>
      <p:pic>
        <p:nvPicPr>
          <p:cNvPr id="12" name="Picture 11" descr="IMG_1776.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98768" y="3433447"/>
            <a:ext cx="2458932" cy="1898501"/>
          </a:xfrm>
          <a:prstGeom prst="rect">
            <a:avLst/>
          </a:prstGeom>
        </p:spPr>
      </p:pic>
    </p:spTree>
    <p:extLst>
      <p:ext uri="{BB962C8B-B14F-4D97-AF65-F5344CB8AC3E}">
        <p14:creationId xmlns:p14="http://schemas.microsoft.com/office/powerpoint/2010/main" val="3600358627"/>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solidFill>
                  <a:srgbClr val="800000"/>
                </a:solidFill>
              </a:rPr>
              <a:t>Next angle the beam</a:t>
            </a:r>
            <a:r>
              <a:rPr lang="is-IS" dirty="0" smtClean="0">
                <a:solidFill>
                  <a:srgbClr val="800000"/>
                </a:solidFill>
              </a:rPr>
              <a:t>…..</a:t>
            </a:r>
            <a:endParaRPr lang="en-AU" dirty="0">
              <a:solidFill>
                <a:srgbClr val="800000"/>
              </a:solidFill>
            </a:endParaRPr>
          </a:p>
        </p:txBody>
      </p:sp>
      <p:sp>
        <p:nvSpPr>
          <p:cNvPr id="3" name="TextBox 2"/>
          <p:cNvSpPr txBox="1"/>
          <p:nvPr/>
        </p:nvSpPr>
        <p:spPr>
          <a:xfrm>
            <a:off x="1051833" y="1070177"/>
            <a:ext cx="6509456" cy="369332"/>
          </a:xfrm>
          <a:prstGeom prst="rect">
            <a:avLst/>
          </a:prstGeom>
          <a:noFill/>
        </p:spPr>
        <p:txBody>
          <a:bodyPr wrap="square" rtlCol="0">
            <a:spAutoFit/>
          </a:bodyPr>
          <a:lstStyle/>
          <a:p>
            <a:r>
              <a:rPr lang="en-AU" b="1" dirty="0" smtClean="0"/>
              <a:t>MAXILLARY TEETH – canine teeth</a:t>
            </a:r>
          </a:p>
        </p:txBody>
      </p:sp>
      <p:sp>
        <p:nvSpPr>
          <p:cNvPr id="4" name="TextBox 3"/>
          <p:cNvSpPr txBox="1"/>
          <p:nvPr/>
        </p:nvSpPr>
        <p:spPr>
          <a:xfrm>
            <a:off x="214418" y="1400545"/>
            <a:ext cx="2776966" cy="461665"/>
          </a:xfrm>
          <a:prstGeom prst="rect">
            <a:avLst/>
          </a:prstGeom>
          <a:solidFill>
            <a:schemeClr val="accent3">
              <a:lumMod val="40000"/>
              <a:lumOff val="60000"/>
            </a:schemeClr>
          </a:solidFill>
        </p:spPr>
        <p:txBody>
          <a:bodyPr wrap="square" rtlCol="0">
            <a:spAutoFit/>
          </a:bodyPr>
          <a:lstStyle/>
          <a:p>
            <a:r>
              <a:rPr lang="en-AU" sz="2400" dirty="0" smtClean="0"/>
              <a:t>Patient</a:t>
            </a:r>
          </a:p>
        </p:txBody>
      </p:sp>
      <p:sp>
        <p:nvSpPr>
          <p:cNvPr id="5" name="TextBox 4"/>
          <p:cNvSpPr txBox="1"/>
          <p:nvPr/>
        </p:nvSpPr>
        <p:spPr>
          <a:xfrm>
            <a:off x="3313218" y="1412081"/>
            <a:ext cx="2776966" cy="461665"/>
          </a:xfrm>
          <a:prstGeom prst="rect">
            <a:avLst/>
          </a:prstGeom>
          <a:solidFill>
            <a:schemeClr val="accent4">
              <a:lumMod val="40000"/>
              <a:lumOff val="60000"/>
            </a:schemeClr>
          </a:solidFill>
        </p:spPr>
        <p:txBody>
          <a:bodyPr wrap="square" rtlCol="0">
            <a:spAutoFit/>
          </a:bodyPr>
          <a:lstStyle/>
          <a:p>
            <a:r>
              <a:rPr lang="en-AU" sz="2400" dirty="0" smtClean="0"/>
              <a:t>Film</a:t>
            </a:r>
            <a:endParaRPr lang="en-AU" sz="2400" dirty="0"/>
          </a:p>
        </p:txBody>
      </p:sp>
      <p:sp>
        <p:nvSpPr>
          <p:cNvPr id="7" name="TextBox 6"/>
          <p:cNvSpPr txBox="1"/>
          <p:nvPr/>
        </p:nvSpPr>
        <p:spPr>
          <a:xfrm>
            <a:off x="6367034" y="1412081"/>
            <a:ext cx="2776966" cy="461665"/>
          </a:xfrm>
          <a:prstGeom prst="rect">
            <a:avLst/>
          </a:prstGeom>
          <a:solidFill>
            <a:schemeClr val="accent6">
              <a:lumMod val="40000"/>
              <a:lumOff val="60000"/>
            </a:schemeClr>
          </a:solidFill>
        </p:spPr>
        <p:txBody>
          <a:bodyPr wrap="square" rtlCol="0">
            <a:spAutoFit/>
          </a:bodyPr>
          <a:lstStyle/>
          <a:p>
            <a:r>
              <a:rPr lang="en-AU" sz="2400" dirty="0" smtClean="0"/>
              <a:t> Beam </a:t>
            </a:r>
            <a:endParaRPr lang="en-AU" sz="2400" dirty="0"/>
          </a:p>
        </p:txBody>
      </p:sp>
      <p:pic>
        <p:nvPicPr>
          <p:cNvPr id="9" name="Picture 8" descr="IMG_1776.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2404747"/>
            <a:ext cx="2458932" cy="1898501"/>
          </a:xfrm>
          <a:prstGeom prst="rect">
            <a:avLst/>
          </a:prstGeom>
        </p:spPr>
      </p:pic>
      <p:pic>
        <p:nvPicPr>
          <p:cNvPr id="6" name="Picture 5" descr="samcat-X-00000609-4.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5400000">
            <a:off x="6686285" y="1808645"/>
            <a:ext cx="1546457" cy="2738658"/>
          </a:xfrm>
          <a:prstGeom prst="rect">
            <a:avLst/>
          </a:prstGeom>
        </p:spPr>
      </p:pic>
      <p:pic>
        <p:nvPicPr>
          <p:cNvPr id="10" name="Picture 9" descr="IMG_1790.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991384" y="2404746"/>
            <a:ext cx="2800772" cy="1774931"/>
          </a:xfrm>
          <a:prstGeom prst="rect">
            <a:avLst/>
          </a:prstGeom>
        </p:spPr>
      </p:pic>
    </p:spTree>
    <p:extLst>
      <p:ext uri="{BB962C8B-B14F-4D97-AF65-F5344CB8AC3E}">
        <p14:creationId xmlns:p14="http://schemas.microsoft.com/office/powerpoint/2010/main" val="16569781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solidFill>
                  <a:srgbClr val="800000"/>
                </a:solidFill>
              </a:rPr>
              <a:t>Next angle the beam</a:t>
            </a:r>
            <a:r>
              <a:rPr lang="is-IS" dirty="0" smtClean="0">
                <a:solidFill>
                  <a:srgbClr val="800000"/>
                </a:solidFill>
              </a:rPr>
              <a:t>…..</a:t>
            </a:r>
            <a:endParaRPr lang="en-AU" dirty="0">
              <a:solidFill>
                <a:srgbClr val="800000"/>
              </a:solidFill>
            </a:endParaRPr>
          </a:p>
        </p:txBody>
      </p:sp>
      <p:sp>
        <p:nvSpPr>
          <p:cNvPr id="3" name="TextBox 2"/>
          <p:cNvSpPr txBox="1"/>
          <p:nvPr/>
        </p:nvSpPr>
        <p:spPr>
          <a:xfrm>
            <a:off x="1051833" y="1070177"/>
            <a:ext cx="6509456" cy="369332"/>
          </a:xfrm>
          <a:prstGeom prst="rect">
            <a:avLst/>
          </a:prstGeom>
          <a:noFill/>
        </p:spPr>
        <p:txBody>
          <a:bodyPr wrap="square" rtlCol="0">
            <a:spAutoFit/>
          </a:bodyPr>
          <a:lstStyle/>
          <a:p>
            <a:r>
              <a:rPr lang="en-AU" b="1" dirty="0" smtClean="0"/>
              <a:t>MAXILLARY TEETH – pre-molars and molars</a:t>
            </a:r>
          </a:p>
        </p:txBody>
      </p:sp>
      <p:sp>
        <p:nvSpPr>
          <p:cNvPr id="4" name="TextBox 3"/>
          <p:cNvSpPr txBox="1"/>
          <p:nvPr/>
        </p:nvSpPr>
        <p:spPr>
          <a:xfrm>
            <a:off x="214418" y="1400545"/>
            <a:ext cx="2776966" cy="461665"/>
          </a:xfrm>
          <a:prstGeom prst="rect">
            <a:avLst/>
          </a:prstGeom>
          <a:solidFill>
            <a:schemeClr val="accent3">
              <a:lumMod val="40000"/>
              <a:lumOff val="60000"/>
            </a:schemeClr>
          </a:solidFill>
        </p:spPr>
        <p:txBody>
          <a:bodyPr wrap="square" rtlCol="0">
            <a:spAutoFit/>
          </a:bodyPr>
          <a:lstStyle/>
          <a:p>
            <a:r>
              <a:rPr lang="en-AU" sz="2400" dirty="0" smtClean="0"/>
              <a:t>Patient</a:t>
            </a:r>
          </a:p>
        </p:txBody>
      </p:sp>
      <p:sp>
        <p:nvSpPr>
          <p:cNvPr id="5" name="TextBox 4"/>
          <p:cNvSpPr txBox="1"/>
          <p:nvPr/>
        </p:nvSpPr>
        <p:spPr>
          <a:xfrm>
            <a:off x="3313218" y="1412081"/>
            <a:ext cx="2776966" cy="461665"/>
          </a:xfrm>
          <a:prstGeom prst="rect">
            <a:avLst/>
          </a:prstGeom>
          <a:solidFill>
            <a:schemeClr val="accent4">
              <a:lumMod val="40000"/>
              <a:lumOff val="60000"/>
            </a:schemeClr>
          </a:solidFill>
        </p:spPr>
        <p:txBody>
          <a:bodyPr wrap="square" rtlCol="0">
            <a:spAutoFit/>
          </a:bodyPr>
          <a:lstStyle/>
          <a:p>
            <a:r>
              <a:rPr lang="en-AU" sz="2400" dirty="0" smtClean="0"/>
              <a:t>Film</a:t>
            </a:r>
            <a:endParaRPr lang="en-AU" sz="2400" dirty="0"/>
          </a:p>
        </p:txBody>
      </p:sp>
      <p:sp>
        <p:nvSpPr>
          <p:cNvPr id="7" name="TextBox 6"/>
          <p:cNvSpPr txBox="1"/>
          <p:nvPr/>
        </p:nvSpPr>
        <p:spPr>
          <a:xfrm>
            <a:off x="6367034" y="1412081"/>
            <a:ext cx="2776966" cy="461665"/>
          </a:xfrm>
          <a:prstGeom prst="rect">
            <a:avLst/>
          </a:prstGeom>
          <a:solidFill>
            <a:schemeClr val="accent6">
              <a:lumMod val="40000"/>
              <a:lumOff val="60000"/>
            </a:schemeClr>
          </a:solidFill>
        </p:spPr>
        <p:txBody>
          <a:bodyPr wrap="square" rtlCol="0">
            <a:spAutoFit/>
          </a:bodyPr>
          <a:lstStyle/>
          <a:p>
            <a:r>
              <a:rPr lang="en-AU" sz="2400" dirty="0" smtClean="0"/>
              <a:t> Beam </a:t>
            </a:r>
            <a:endParaRPr lang="en-AU" sz="2400" dirty="0"/>
          </a:p>
        </p:txBody>
      </p:sp>
      <p:pic>
        <p:nvPicPr>
          <p:cNvPr id="12" name="Picture 11" descr="samcat-X-00000965-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252" y="2091561"/>
            <a:ext cx="4236432" cy="2376207"/>
          </a:xfrm>
          <a:prstGeom prst="rect">
            <a:avLst/>
          </a:prstGeom>
        </p:spPr>
      </p:pic>
      <p:pic>
        <p:nvPicPr>
          <p:cNvPr id="8" name="Picture 7" descr="IMG_2267.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14418" y="2039027"/>
            <a:ext cx="2428741" cy="2428741"/>
          </a:xfrm>
          <a:prstGeom prst="rect">
            <a:avLst/>
          </a:prstGeom>
        </p:spPr>
      </p:pic>
      <p:pic>
        <p:nvPicPr>
          <p:cNvPr id="14" name="Picture 13" descr="IMG_180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69042" y="2091560"/>
            <a:ext cx="2432364" cy="2376208"/>
          </a:xfrm>
          <a:prstGeom prst="rect">
            <a:avLst/>
          </a:prstGeom>
        </p:spPr>
      </p:pic>
    </p:spTree>
    <p:extLst>
      <p:ext uri="{BB962C8B-B14F-4D97-AF65-F5344CB8AC3E}">
        <p14:creationId xmlns:p14="http://schemas.microsoft.com/office/powerpoint/2010/main" val="16569781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amcat-X-00000607-4.JP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5400000">
            <a:off x="1185631" y="-496569"/>
            <a:ext cx="2042765" cy="3557953"/>
          </a:xfrm>
          <a:prstGeom prst="rect">
            <a:avLst/>
          </a:prstGeom>
        </p:spPr>
      </p:pic>
      <p:pic>
        <p:nvPicPr>
          <p:cNvPr id="3" name="Picture 2" descr="samcat-X-00000608-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5644386" y="-573333"/>
            <a:ext cx="2273877" cy="3942593"/>
          </a:xfrm>
          <a:prstGeom prst="rect">
            <a:avLst/>
          </a:prstGeom>
        </p:spPr>
      </p:pic>
      <p:pic>
        <p:nvPicPr>
          <p:cNvPr id="4" name="Picture 3" descr="IMG_180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44202" y="2839743"/>
            <a:ext cx="2287297" cy="2234490"/>
          </a:xfrm>
          <a:prstGeom prst="rect">
            <a:avLst/>
          </a:prstGeom>
        </p:spPr>
      </p:pic>
      <p:pic>
        <p:nvPicPr>
          <p:cNvPr id="5" name="Picture 4" descr="IMG_1800.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5942" y="2534902"/>
            <a:ext cx="2251929" cy="2539331"/>
          </a:xfrm>
          <a:prstGeom prst="rect">
            <a:avLst/>
          </a:prstGeom>
        </p:spPr>
      </p:pic>
      <p:sp>
        <p:nvSpPr>
          <p:cNvPr id="6" name="Oval 5"/>
          <p:cNvSpPr/>
          <p:nvPr/>
        </p:nvSpPr>
        <p:spPr>
          <a:xfrm>
            <a:off x="3267365" y="2947070"/>
            <a:ext cx="271253" cy="258947"/>
          </a:xfrm>
          <a:prstGeom prst="ellipse">
            <a:avLst/>
          </a:prstGeom>
          <a:solidFill>
            <a:srgbClr val="FF0000">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7" name="Oval 6"/>
          <p:cNvSpPr/>
          <p:nvPr/>
        </p:nvSpPr>
        <p:spPr>
          <a:xfrm>
            <a:off x="3267365" y="3382995"/>
            <a:ext cx="271253" cy="295940"/>
          </a:xfrm>
          <a:prstGeom prst="ellipse">
            <a:avLst/>
          </a:prstGeom>
          <a:solidFill>
            <a:srgbClr val="008000">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8" name="Oval 7"/>
          <p:cNvSpPr/>
          <p:nvPr/>
        </p:nvSpPr>
        <p:spPr>
          <a:xfrm>
            <a:off x="3806299" y="3382995"/>
            <a:ext cx="366388" cy="295940"/>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0" name="Left Arrow 9"/>
          <p:cNvSpPr/>
          <p:nvPr/>
        </p:nvSpPr>
        <p:spPr>
          <a:xfrm rot="3172067">
            <a:off x="3733010" y="4144657"/>
            <a:ext cx="1141406" cy="591880"/>
          </a:xfrm>
          <a:prstGeom prst="leftArrow">
            <a:avLst/>
          </a:prstGeom>
          <a:solidFill>
            <a:schemeClr val="tx1">
              <a:alpha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1" name="Left Arrow 10"/>
          <p:cNvSpPr/>
          <p:nvPr/>
        </p:nvSpPr>
        <p:spPr>
          <a:xfrm rot="8506097">
            <a:off x="2134087" y="3843289"/>
            <a:ext cx="1141406" cy="591880"/>
          </a:xfrm>
          <a:prstGeom prst="leftArrow">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2" name="TextBox 11"/>
          <p:cNvSpPr txBox="1"/>
          <p:nvPr/>
        </p:nvSpPr>
        <p:spPr>
          <a:xfrm>
            <a:off x="2244002" y="653534"/>
            <a:ext cx="221934" cy="369332"/>
          </a:xfrm>
          <a:prstGeom prst="rect">
            <a:avLst/>
          </a:prstGeom>
          <a:noFill/>
        </p:spPr>
        <p:txBody>
          <a:bodyPr wrap="square" rtlCol="0">
            <a:spAutoFit/>
          </a:bodyPr>
          <a:lstStyle/>
          <a:p>
            <a:r>
              <a:rPr lang="en-AU" dirty="0" smtClean="0">
                <a:solidFill>
                  <a:srgbClr val="FF0000"/>
                </a:solidFill>
              </a:rPr>
              <a:t>*</a:t>
            </a:r>
            <a:endParaRPr lang="en-AU" dirty="0">
              <a:solidFill>
                <a:srgbClr val="FF0000"/>
              </a:solidFill>
            </a:endParaRPr>
          </a:p>
        </p:txBody>
      </p:sp>
      <p:sp>
        <p:nvSpPr>
          <p:cNvPr id="13" name="TextBox 12"/>
          <p:cNvSpPr txBox="1"/>
          <p:nvPr/>
        </p:nvSpPr>
        <p:spPr>
          <a:xfrm>
            <a:off x="2285435" y="838862"/>
            <a:ext cx="221934" cy="369332"/>
          </a:xfrm>
          <a:prstGeom prst="rect">
            <a:avLst/>
          </a:prstGeom>
          <a:noFill/>
        </p:spPr>
        <p:txBody>
          <a:bodyPr wrap="square" rtlCol="0">
            <a:spAutoFit/>
          </a:bodyPr>
          <a:lstStyle/>
          <a:p>
            <a:r>
              <a:rPr lang="en-AU" dirty="0" smtClean="0">
                <a:solidFill>
                  <a:srgbClr val="008000"/>
                </a:solidFill>
              </a:rPr>
              <a:t>*</a:t>
            </a:r>
            <a:endParaRPr lang="en-AU" dirty="0">
              <a:solidFill>
                <a:srgbClr val="008000"/>
              </a:solidFill>
            </a:endParaRPr>
          </a:p>
        </p:txBody>
      </p:sp>
      <p:sp>
        <p:nvSpPr>
          <p:cNvPr id="14" name="TextBox 13"/>
          <p:cNvSpPr txBox="1"/>
          <p:nvPr/>
        </p:nvSpPr>
        <p:spPr>
          <a:xfrm>
            <a:off x="2872816" y="1007064"/>
            <a:ext cx="221934" cy="369332"/>
          </a:xfrm>
          <a:prstGeom prst="rect">
            <a:avLst/>
          </a:prstGeom>
          <a:noFill/>
        </p:spPr>
        <p:txBody>
          <a:bodyPr wrap="square" rtlCol="0">
            <a:spAutoFit/>
          </a:bodyPr>
          <a:lstStyle/>
          <a:p>
            <a:r>
              <a:rPr lang="en-AU" dirty="0" smtClean="0">
                <a:solidFill>
                  <a:srgbClr val="3366FF"/>
                </a:solidFill>
              </a:rPr>
              <a:t>*</a:t>
            </a:r>
            <a:endParaRPr lang="en-AU" dirty="0">
              <a:solidFill>
                <a:srgbClr val="3366FF"/>
              </a:solidFill>
            </a:endParaRPr>
          </a:p>
        </p:txBody>
      </p:sp>
      <p:sp>
        <p:nvSpPr>
          <p:cNvPr id="16" name="TextBox 15"/>
          <p:cNvSpPr txBox="1"/>
          <p:nvPr/>
        </p:nvSpPr>
        <p:spPr>
          <a:xfrm>
            <a:off x="5902476" y="621268"/>
            <a:ext cx="221934" cy="369332"/>
          </a:xfrm>
          <a:prstGeom prst="rect">
            <a:avLst/>
          </a:prstGeom>
          <a:noFill/>
        </p:spPr>
        <p:txBody>
          <a:bodyPr wrap="square" rtlCol="0">
            <a:spAutoFit/>
          </a:bodyPr>
          <a:lstStyle/>
          <a:p>
            <a:r>
              <a:rPr lang="en-AU" dirty="0" smtClean="0">
                <a:solidFill>
                  <a:srgbClr val="FF0000"/>
                </a:solidFill>
              </a:rPr>
              <a:t>*</a:t>
            </a:r>
            <a:endParaRPr lang="en-AU" dirty="0">
              <a:solidFill>
                <a:srgbClr val="FF0000"/>
              </a:solidFill>
            </a:endParaRPr>
          </a:p>
        </p:txBody>
      </p:sp>
      <p:sp>
        <p:nvSpPr>
          <p:cNvPr id="18" name="TextBox 17"/>
          <p:cNvSpPr txBox="1"/>
          <p:nvPr/>
        </p:nvSpPr>
        <p:spPr>
          <a:xfrm>
            <a:off x="5791509" y="1026999"/>
            <a:ext cx="221934" cy="369332"/>
          </a:xfrm>
          <a:prstGeom prst="rect">
            <a:avLst/>
          </a:prstGeom>
          <a:noFill/>
        </p:spPr>
        <p:txBody>
          <a:bodyPr wrap="square" rtlCol="0">
            <a:spAutoFit/>
          </a:bodyPr>
          <a:lstStyle/>
          <a:p>
            <a:r>
              <a:rPr lang="en-AU" dirty="0" smtClean="0">
                <a:solidFill>
                  <a:srgbClr val="008000"/>
                </a:solidFill>
              </a:rPr>
              <a:t>*</a:t>
            </a:r>
            <a:endParaRPr lang="en-AU" dirty="0">
              <a:solidFill>
                <a:srgbClr val="008000"/>
              </a:solidFill>
            </a:endParaRPr>
          </a:p>
        </p:txBody>
      </p:sp>
      <p:sp>
        <p:nvSpPr>
          <p:cNvPr id="19" name="TextBox 18"/>
          <p:cNvSpPr txBox="1"/>
          <p:nvPr/>
        </p:nvSpPr>
        <p:spPr>
          <a:xfrm>
            <a:off x="7120532" y="1191730"/>
            <a:ext cx="221934" cy="369332"/>
          </a:xfrm>
          <a:prstGeom prst="rect">
            <a:avLst/>
          </a:prstGeom>
          <a:noFill/>
        </p:spPr>
        <p:txBody>
          <a:bodyPr wrap="square" rtlCol="0">
            <a:spAutoFit/>
          </a:bodyPr>
          <a:lstStyle/>
          <a:p>
            <a:r>
              <a:rPr lang="en-AU" dirty="0" smtClean="0">
                <a:solidFill>
                  <a:srgbClr val="3366FF"/>
                </a:solidFill>
              </a:rPr>
              <a:t>*</a:t>
            </a:r>
            <a:endParaRPr lang="en-AU" dirty="0">
              <a:solidFill>
                <a:srgbClr val="3366FF"/>
              </a:solidFill>
            </a:endParaRPr>
          </a:p>
        </p:txBody>
      </p:sp>
    </p:spTree>
    <p:extLst>
      <p:ext uri="{BB962C8B-B14F-4D97-AF65-F5344CB8AC3E}">
        <p14:creationId xmlns:p14="http://schemas.microsoft.com/office/powerpoint/2010/main" val="10877835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4"/>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p:bldP spid="13" grpId="0"/>
      <p:bldP spid="14" grpId="0"/>
      <p:bldP spid="16" grpId="0"/>
      <p:bldP spid="18"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solidFill>
                  <a:srgbClr val="800000"/>
                </a:solidFill>
              </a:rPr>
              <a:t>Next angle the beam</a:t>
            </a:r>
            <a:r>
              <a:rPr lang="is-IS" dirty="0" smtClean="0">
                <a:solidFill>
                  <a:srgbClr val="800000"/>
                </a:solidFill>
              </a:rPr>
              <a:t>…..</a:t>
            </a:r>
            <a:endParaRPr lang="en-AU" dirty="0">
              <a:solidFill>
                <a:srgbClr val="800000"/>
              </a:solidFill>
            </a:endParaRPr>
          </a:p>
        </p:txBody>
      </p:sp>
      <p:sp>
        <p:nvSpPr>
          <p:cNvPr id="3" name="TextBox 2"/>
          <p:cNvSpPr txBox="1"/>
          <p:nvPr/>
        </p:nvSpPr>
        <p:spPr>
          <a:xfrm>
            <a:off x="1051833" y="1070177"/>
            <a:ext cx="6509456" cy="369332"/>
          </a:xfrm>
          <a:prstGeom prst="rect">
            <a:avLst/>
          </a:prstGeom>
          <a:noFill/>
        </p:spPr>
        <p:txBody>
          <a:bodyPr wrap="square" rtlCol="0">
            <a:spAutoFit/>
          </a:bodyPr>
          <a:lstStyle/>
          <a:p>
            <a:r>
              <a:rPr lang="en-AU" b="1" dirty="0" smtClean="0"/>
              <a:t>MANDIBULAR TEETH - incisors</a:t>
            </a:r>
          </a:p>
        </p:txBody>
      </p:sp>
      <p:sp>
        <p:nvSpPr>
          <p:cNvPr id="4" name="TextBox 3"/>
          <p:cNvSpPr txBox="1"/>
          <p:nvPr/>
        </p:nvSpPr>
        <p:spPr>
          <a:xfrm>
            <a:off x="214418" y="1400545"/>
            <a:ext cx="2776966" cy="461665"/>
          </a:xfrm>
          <a:prstGeom prst="rect">
            <a:avLst/>
          </a:prstGeom>
          <a:solidFill>
            <a:schemeClr val="accent3">
              <a:lumMod val="40000"/>
              <a:lumOff val="60000"/>
            </a:schemeClr>
          </a:solidFill>
        </p:spPr>
        <p:txBody>
          <a:bodyPr wrap="square" rtlCol="0">
            <a:spAutoFit/>
          </a:bodyPr>
          <a:lstStyle/>
          <a:p>
            <a:r>
              <a:rPr lang="en-AU" sz="2400" dirty="0" smtClean="0"/>
              <a:t>Patient</a:t>
            </a:r>
          </a:p>
        </p:txBody>
      </p:sp>
      <p:sp>
        <p:nvSpPr>
          <p:cNvPr id="5" name="TextBox 4"/>
          <p:cNvSpPr txBox="1"/>
          <p:nvPr/>
        </p:nvSpPr>
        <p:spPr>
          <a:xfrm>
            <a:off x="3313218" y="1412081"/>
            <a:ext cx="2776966" cy="461665"/>
          </a:xfrm>
          <a:prstGeom prst="rect">
            <a:avLst/>
          </a:prstGeom>
          <a:solidFill>
            <a:schemeClr val="accent4">
              <a:lumMod val="40000"/>
              <a:lumOff val="60000"/>
            </a:schemeClr>
          </a:solidFill>
        </p:spPr>
        <p:txBody>
          <a:bodyPr wrap="square" rtlCol="0">
            <a:spAutoFit/>
          </a:bodyPr>
          <a:lstStyle/>
          <a:p>
            <a:r>
              <a:rPr lang="en-AU" sz="2400" dirty="0" smtClean="0"/>
              <a:t>Film</a:t>
            </a:r>
            <a:endParaRPr lang="en-AU" sz="2400" dirty="0"/>
          </a:p>
        </p:txBody>
      </p:sp>
      <p:sp>
        <p:nvSpPr>
          <p:cNvPr id="7" name="TextBox 6"/>
          <p:cNvSpPr txBox="1"/>
          <p:nvPr/>
        </p:nvSpPr>
        <p:spPr>
          <a:xfrm>
            <a:off x="6367034" y="1412081"/>
            <a:ext cx="2776966" cy="461665"/>
          </a:xfrm>
          <a:prstGeom prst="rect">
            <a:avLst/>
          </a:prstGeom>
          <a:solidFill>
            <a:schemeClr val="accent6">
              <a:lumMod val="40000"/>
              <a:lumOff val="60000"/>
            </a:schemeClr>
          </a:solidFill>
        </p:spPr>
        <p:txBody>
          <a:bodyPr wrap="square" rtlCol="0">
            <a:spAutoFit/>
          </a:bodyPr>
          <a:lstStyle/>
          <a:p>
            <a:r>
              <a:rPr lang="en-AU" sz="2400" dirty="0" smtClean="0"/>
              <a:t> Beam </a:t>
            </a:r>
            <a:endParaRPr lang="en-AU" sz="2400" dirty="0"/>
          </a:p>
        </p:txBody>
      </p:sp>
      <p:pic>
        <p:nvPicPr>
          <p:cNvPr id="6" name="Picture 5" descr="MAXZBEGGS-X-0000094C-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4478500" y="2520585"/>
            <a:ext cx="2061374" cy="2052101"/>
          </a:xfrm>
          <a:prstGeom prst="rect">
            <a:avLst/>
          </a:prstGeom>
        </p:spPr>
      </p:pic>
      <p:pic>
        <p:nvPicPr>
          <p:cNvPr id="8" name="Picture 7" descr="IMG_2260.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412507" y="2153419"/>
            <a:ext cx="3076904" cy="2724523"/>
          </a:xfrm>
          <a:prstGeom prst="rect">
            <a:avLst/>
          </a:prstGeom>
        </p:spPr>
      </p:pic>
    </p:spTree>
    <p:extLst>
      <p:ext uri="{BB962C8B-B14F-4D97-AF65-F5344CB8AC3E}">
        <p14:creationId xmlns:p14="http://schemas.microsoft.com/office/powerpoint/2010/main" val="16569781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solidFill>
                  <a:srgbClr val="800000"/>
                </a:solidFill>
              </a:rPr>
              <a:t>Next angle the beam</a:t>
            </a:r>
            <a:r>
              <a:rPr lang="is-IS" dirty="0" smtClean="0">
                <a:solidFill>
                  <a:srgbClr val="800000"/>
                </a:solidFill>
              </a:rPr>
              <a:t>…..</a:t>
            </a:r>
            <a:endParaRPr lang="en-AU" dirty="0">
              <a:solidFill>
                <a:srgbClr val="800000"/>
              </a:solidFill>
            </a:endParaRPr>
          </a:p>
        </p:txBody>
      </p:sp>
      <p:sp>
        <p:nvSpPr>
          <p:cNvPr id="3" name="TextBox 2"/>
          <p:cNvSpPr txBox="1"/>
          <p:nvPr/>
        </p:nvSpPr>
        <p:spPr>
          <a:xfrm>
            <a:off x="1051833" y="1070177"/>
            <a:ext cx="6509456" cy="369332"/>
          </a:xfrm>
          <a:prstGeom prst="rect">
            <a:avLst/>
          </a:prstGeom>
          <a:noFill/>
        </p:spPr>
        <p:txBody>
          <a:bodyPr wrap="square" rtlCol="0">
            <a:spAutoFit/>
          </a:bodyPr>
          <a:lstStyle/>
          <a:p>
            <a:r>
              <a:rPr lang="en-AU" b="1" dirty="0" smtClean="0"/>
              <a:t>MANDIBULAR TEETH – canine teeth and PM1</a:t>
            </a:r>
          </a:p>
        </p:txBody>
      </p:sp>
      <p:sp>
        <p:nvSpPr>
          <p:cNvPr id="4" name="TextBox 3"/>
          <p:cNvSpPr txBox="1"/>
          <p:nvPr/>
        </p:nvSpPr>
        <p:spPr>
          <a:xfrm>
            <a:off x="214418" y="1400545"/>
            <a:ext cx="2776966" cy="461665"/>
          </a:xfrm>
          <a:prstGeom prst="rect">
            <a:avLst/>
          </a:prstGeom>
          <a:solidFill>
            <a:schemeClr val="accent3">
              <a:lumMod val="40000"/>
              <a:lumOff val="60000"/>
            </a:schemeClr>
          </a:solidFill>
        </p:spPr>
        <p:txBody>
          <a:bodyPr wrap="square" rtlCol="0">
            <a:spAutoFit/>
          </a:bodyPr>
          <a:lstStyle/>
          <a:p>
            <a:r>
              <a:rPr lang="en-AU" sz="2400" dirty="0" smtClean="0"/>
              <a:t>Patient</a:t>
            </a:r>
          </a:p>
        </p:txBody>
      </p:sp>
      <p:sp>
        <p:nvSpPr>
          <p:cNvPr id="5" name="TextBox 4"/>
          <p:cNvSpPr txBox="1"/>
          <p:nvPr/>
        </p:nvSpPr>
        <p:spPr>
          <a:xfrm>
            <a:off x="3313218" y="1412081"/>
            <a:ext cx="2776966" cy="461665"/>
          </a:xfrm>
          <a:prstGeom prst="rect">
            <a:avLst/>
          </a:prstGeom>
          <a:solidFill>
            <a:schemeClr val="accent4">
              <a:lumMod val="40000"/>
              <a:lumOff val="60000"/>
            </a:schemeClr>
          </a:solidFill>
        </p:spPr>
        <p:txBody>
          <a:bodyPr wrap="square" rtlCol="0">
            <a:spAutoFit/>
          </a:bodyPr>
          <a:lstStyle/>
          <a:p>
            <a:r>
              <a:rPr lang="en-AU" sz="2400" dirty="0" smtClean="0"/>
              <a:t>Film</a:t>
            </a:r>
            <a:endParaRPr lang="en-AU" sz="2400" dirty="0"/>
          </a:p>
        </p:txBody>
      </p:sp>
      <p:sp>
        <p:nvSpPr>
          <p:cNvPr id="7" name="TextBox 6"/>
          <p:cNvSpPr txBox="1"/>
          <p:nvPr/>
        </p:nvSpPr>
        <p:spPr>
          <a:xfrm>
            <a:off x="6367034" y="1412081"/>
            <a:ext cx="2776966" cy="461665"/>
          </a:xfrm>
          <a:prstGeom prst="rect">
            <a:avLst/>
          </a:prstGeom>
          <a:solidFill>
            <a:schemeClr val="accent6">
              <a:lumMod val="40000"/>
              <a:lumOff val="60000"/>
            </a:schemeClr>
          </a:solidFill>
        </p:spPr>
        <p:txBody>
          <a:bodyPr wrap="square" rtlCol="0">
            <a:spAutoFit/>
          </a:bodyPr>
          <a:lstStyle/>
          <a:p>
            <a:r>
              <a:rPr lang="en-AU" sz="2400" dirty="0" smtClean="0"/>
              <a:t> Beam </a:t>
            </a:r>
            <a:endParaRPr lang="en-AU" sz="2400" dirty="0"/>
          </a:p>
        </p:txBody>
      </p:sp>
      <p:pic>
        <p:nvPicPr>
          <p:cNvPr id="6" name="Picture 5" descr="samcat-X-00000601-4.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5400000">
            <a:off x="5193474" y="2210521"/>
            <a:ext cx="1547592" cy="2735630"/>
          </a:xfrm>
          <a:prstGeom prst="rect">
            <a:avLst/>
          </a:prstGeom>
        </p:spPr>
      </p:pic>
      <p:pic>
        <p:nvPicPr>
          <p:cNvPr id="9" name="Picture 8" descr="IMG_2260.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752172" y="2352211"/>
            <a:ext cx="2815831" cy="2498433"/>
          </a:xfrm>
          <a:prstGeom prst="rect">
            <a:avLst/>
          </a:prstGeom>
        </p:spPr>
      </p:pic>
      <p:cxnSp>
        <p:nvCxnSpPr>
          <p:cNvPr id="11" name="Straight Arrow Connector 10"/>
          <p:cNvCxnSpPr/>
          <p:nvPr/>
        </p:nvCxnSpPr>
        <p:spPr>
          <a:xfrm flipH="1">
            <a:off x="2501691" y="2462723"/>
            <a:ext cx="1282918" cy="987655"/>
          </a:xfrm>
          <a:prstGeom prst="straightConnector1">
            <a:avLst/>
          </a:prstGeom>
          <a:ln w="50800">
            <a:solidFill>
              <a:srgbClr val="FFFF00"/>
            </a:solidFill>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5697814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AU" dirty="0" smtClean="0">
                <a:solidFill>
                  <a:srgbClr val="800000"/>
                </a:solidFill>
              </a:rPr>
              <a:t>Are cat’s just small dogs?</a:t>
            </a:r>
            <a:endParaRPr lang="en-AU" dirty="0">
              <a:solidFill>
                <a:srgbClr val="800000"/>
              </a:solidFill>
            </a:endParaRPr>
          </a:p>
        </p:txBody>
      </p:sp>
      <p:pic>
        <p:nvPicPr>
          <p:cNvPr id="5" name="Picture 4" descr="jaffa-10.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1" y="3198589"/>
            <a:ext cx="3391485" cy="1823522"/>
          </a:xfrm>
          <a:prstGeom prst="rect">
            <a:avLst/>
          </a:prstGeom>
        </p:spPr>
      </p:pic>
      <p:pic>
        <p:nvPicPr>
          <p:cNvPr id="6" name="Picture 5" descr="jaffa-9.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1" y="1063229"/>
            <a:ext cx="3391485" cy="1823522"/>
          </a:xfrm>
          <a:prstGeom prst="rect">
            <a:avLst/>
          </a:prstGeom>
        </p:spPr>
      </p:pic>
      <p:pic>
        <p:nvPicPr>
          <p:cNvPr id="11" name="Picture 10" descr="IMG_1777.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114801" y="3104057"/>
            <a:ext cx="4673600" cy="1768703"/>
          </a:xfrm>
          <a:prstGeom prst="rect">
            <a:avLst/>
          </a:prstGeom>
        </p:spPr>
      </p:pic>
      <p:pic>
        <p:nvPicPr>
          <p:cNvPr id="10" name="Picture 9" descr="cat_lat_800.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970609" y="1091231"/>
            <a:ext cx="3612114" cy="1823523"/>
          </a:xfrm>
          <a:prstGeom prst="rect">
            <a:avLst/>
          </a:prstGeom>
        </p:spPr>
      </p:pic>
    </p:spTree>
    <p:extLst>
      <p:ext uri="{BB962C8B-B14F-4D97-AF65-F5344CB8AC3E}">
        <p14:creationId xmlns:p14="http://schemas.microsoft.com/office/powerpoint/2010/main" val="11169913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205979"/>
            <a:ext cx="8229600" cy="857250"/>
          </a:xfrm>
        </p:spPr>
        <p:txBody>
          <a:bodyPr>
            <a:normAutofit fontScale="90000"/>
          </a:bodyPr>
          <a:lstStyle/>
          <a:p>
            <a:r>
              <a:rPr lang="en-AU" dirty="0" smtClean="0">
                <a:solidFill>
                  <a:srgbClr val="800000"/>
                </a:solidFill>
              </a:rPr>
              <a:t>Too steep, too shallow</a:t>
            </a:r>
            <a:r>
              <a:rPr lang="is-IS" dirty="0" smtClean="0">
                <a:solidFill>
                  <a:srgbClr val="800000"/>
                </a:solidFill>
              </a:rPr>
              <a:t>….. foreshortening, elongating roots</a:t>
            </a:r>
            <a:endParaRPr lang="en-AU" dirty="0">
              <a:solidFill>
                <a:srgbClr val="800000"/>
              </a:solidFill>
            </a:endParaRPr>
          </a:p>
        </p:txBody>
      </p:sp>
      <p:pic>
        <p:nvPicPr>
          <p:cNvPr id="3" name="Picture 2" descr="IMG_1777.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81518" y="1485901"/>
            <a:ext cx="6287682" cy="2059544"/>
          </a:xfrm>
          <a:prstGeom prst="rect">
            <a:avLst/>
          </a:prstGeom>
        </p:spPr>
      </p:pic>
      <p:cxnSp>
        <p:nvCxnSpPr>
          <p:cNvPr id="5" name="Straight Connector 4"/>
          <p:cNvCxnSpPr/>
          <p:nvPr/>
        </p:nvCxnSpPr>
        <p:spPr>
          <a:xfrm>
            <a:off x="5016500" y="1838325"/>
            <a:ext cx="2019300" cy="156210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flipH="1">
            <a:off x="4457700" y="1581150"/>
            <a:ext cx="2578100" cy="1647825"/>
          </a:xfrm>
          <a:prstGeom prst="line">
            <a:avLst/>
          </a:prstGeom>
          <a:ln>
            <a:solidFill>
              <a:srgbClr val="FFFF00"/>
            </a:solidFill>
            <a:prstDash val="sysDash"/>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4457700" y="3228975"/>
            <a:ext cx="1663700" cy="0"/>
          </a:xfrm>
          <a:prstGeom prst="line">
            <a:avLst/>
          </a:prstGeom>
          <a:ln>
            <a:solidFill>
              <a:srgbClr val="FFFF00"/>
            </a:solidFill>
          </a:ln>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flipH="1">
            <a:off x="5384800" y="1485900"/>
            <a:ext cx="635000" cy="1809750"/>
          </a:xfrm>
          <a:prstGeom prst="line">
            <a:avLst/>
          </a:prstGeom>
          <a:ln>
            <a:solidFill>
              <a:srgbClr val="D10202"/>
            </a:solidFill>
            <a:prstDash val="sysDash"/>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H="1">
            <a:off x="4102100" y="2162175"/>
            <a:ext cx="3467100" cy="1066800"/>
          </a:xfrm>
          <a:prstGeom prst="line">
            <a:avLst/>
          </a:prstGeom>
          <a:ln>
            <a:solidFill>
              <a:srgbClr val="3366FF"/>
            </a:solidFill>
            <a:prstDash val="sysDash"/>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a:off x="5384800" y="3295650"/>
            <a:ext cx="635000" cy="0"/>
          </a:xfrm>
          <a:prstGeom prst="line">
            <a:avLst/>
          </a:prstGeom>
          <a:ln>
            <a:solidFill>
              <a:srgbClr val="D10202"/>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4102100" y="3400425"/>
            <a:ext cx="2019300" cy="0"/>
          </a:xfrm>
          <a:prstGeom prst="line">
            <a:avLst/>
          </a:prstGeom>
          <a:ln>
            <a:solidFill>
              <a:srgbClr val="3366FF"/>
            </a:solidFill>
          </a:ln>
        </p:spPr>
        <p:style>
          <a:lnRef idx="2">
            <a:schemeClr val="accent1"/>
          </a:lnRef>
          <a:fillRef idx="0">
            <a:schemeClr val="accent1"/>
          </a:fillRef>
          <a:effectRef idx="1">
            <a:schemeClr val="accent1"/>
          </a:effectRef>
          <a:fontRef idx="minor">
            <a:schemeClr val="tx1"/>
          </a:fontRef>
        </p:style>
      </p:cxnSp>
      <p:sp>
        <p:nvSpPr>
          <p:cNvPr id="26" name="Oval 25"/>
          <p:cNvSpPr/>
          <p:nvPr/>
        </p:nvSpPr>
        <p:spPr>
          <a:xfrm rot="19026620">
            <a:off x="1471188" y="3612730"/>
            <a:ext cx="349818" cy="1386192"/>
          </a:xfrm>
          <a:prstGeom prst="ellipse">
            <a:avLst/>
          </a:prstGeom>
          <a:solidFill>
            <a:srgbClr val="3366FF"/>
          </a:solidFill>
          <a:ln>
            <a:solidFill>
              <a:srgbClr val="3366FF"/>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7" name="Oval 26"/>
          <p:cNvSpPr/>
          <p:nvPr/>
        </p:nvSpPr>
        <p:spPr>
          <a:xfrm rot="19026620">
            <a:off x="3829048" y="3748546"/>
            <a:ext cx="546100" cy="933450"/>
          </a:xfrm>
          <a:prstGeom prst="ellipse">
            <a:avLst/>
          </a:prstGeom>
          <a:solidFill>
            <a:srgbClr val="FFFF00"/>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8" name="Oval 27"/>
          <p:cNvSpPr/>
          <p:nvPr/>
        </p:nvSpPr>
        <p:spPr>
          <a:xfrm rot="19026620">
            <a:off x="5819720" y="3963565"/>
            <a:ext cx="537667" cy="522821"/>
          </a:xfrm>
          <a:prstGeom prst="ellipse">
            <a:avLst/>
          </a:prstGeom>
          <a:solidFill>
            <a:srgbClr val="D10202"/>
          </a:solidFill>
          <a:ln>
            <a:solidFill>
              <a:srgbClr val="D10202"/>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29" name="Oval 28"/>
          <p:cNvSpPr/>
          <p:nvPr/>
        </p:nvSpPr>
        <p:spPr>
          <a:xfrm rot="19026620">
            <a:off x="5367034" y="1852930"/>
            <a:ext cx="546100" cy="933450"/>
          </a:xfrm>
          <a:prstGeom prst="ellipse">
            <a:avLst/>
          </a:prstGeom>
          <a:solidFill>
            <a:srgbClr val="FFFF00">
              <a:alpha val="40000"/>
            </a:srgbClr>
          </a:solidFill>
          <a:ln>
            <a:solidFill>
              <a:srgbClr val="FFFF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pic>
        <p:nvPicPr>
          <p:cNvPr id="30" name="Picture 29" descr="Looking down.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7487" y="1276032"/>
            <a:ext cx="7560426" cy="3780214"/>
          </a:xfrm>
          <a:prstGeom prst="rect">
            <a:avLst/>
          </a:prstGeom>
        </p:spPr>
      </p:pic>
    </p:spTree>
    <p:extLst>
      <p:ext uri="{BB962C8B-B14F-4D97-AF65-F5344CB8AC3E}">
        <p14:creationId xmlns:p14="http://schemas.microsoft.com/office/powerpoint/2010/main" val="357164269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8"/>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rgbClr val="800000"/>
                </a:solidFill>
              </a:rPr>
              <a:t>Generating dental radiographs</a:t>
            </a:r>
            <a:endParaRPr lang="en-AU" dirty="0">
              <a:solidFill>
                <a:srgbClr val="800000"/>
              </a:solidFill>
            </a:endParaRPr>
          </a:p>
        </p:txBody>
      </p:sp>
      <p:sp>
        <p:nvSpPr>
          <p:cNvPr id="3" name="TextBox 2"/>
          <p:cNvSpPr txBox="1"/>
          <p:nvPr/>
        </p:nvSpPr>
        <p:spPr>
          <a:xfrm>
            <a:off x="457200" y="1063229"/>
            <a:ext cx="7903029" cy="2246769"/>
          </a:xfrm>
          <a:prstGeom prst="rect">
            <a:avLst/>
          </a:prstGeom>
          <a:noFill/>
        </p:spPr>
        <p:txBody>
          <a:bodyPr wrap="square" rtlCol="0">
            <a:spAutoFit/>
          </a:bodyPr>
          <a:lstStyle/>
          <a:p>
            <a:r>
              <a:rPr lang="en-AU" dirty="0" smtClean="0"/>
              <a:t>You have the knowledge and the skills already</a:t>
            </a:r>
            <a:r>
              <a:rPr lang="is-IS" dirty="0" smtClean="0"/>
              <a:t>….almost.</a:t>
            </a:r>
          </a:p>
          <a:p>
            <a:r>
              <a:rPr lang="is-IS" dirty="0" smtClean="0"/>
              <a:t>You have the equipment in practice....sort of. </a:t>
            </a:r>
          </a:p>
          <a:p>
            <a:endParaRPr lang="is-IS" sz="1400" dirty="0" smtClean="0"/>
          </a:p>
          <a:p>
            <a:pPr algn="l"/>
            <a:r>
              <a:rPr lang="is-IS" dirty="0" smtClean="0"/>
              <a:t>The basic concepts:</a:t>
            </a:r>
          </a:p>
          <a:p>
            <a:pPr marL="285750" indent="-285750" algn="just">
              <a:buFont typeface="Arial"/>
              <a:buChar char="•"/>
            </a:pPr>
            <a:r>
              <a:rPr lang="en-US" dirty="0" smtClean="0"/>
              <a:t>A</a:t>
            </a:r>
            <a:r>
              <a:rPr lang="is-IS" dirty="0" smtClean="0"/>
              <a:t> source of radiation – xray machine</a:t>
            </a:r>
          </a:p>
          <a:p>
            <a:pPr marL="285750" indent="-285750" algn="just">
              <a:buFont typeface="Arial"/>
              <a:buChar char="•"/>
            </a:pPr>
            <a:r>
              <a:rPr lang="en-US" dirty="0" smtClean="0"/>
              <a:t>A</a:t>
            </a:r>
            <a:r>
              <a:rPr lang="is-IS" dirty="0" smtClean="0"/>
              <a:t>n image capture system – film or sensor</a:t>
            </a:r>
          </a:p>
          <a:p>
            <a:pPr marL="285750" indent="-285750" algn="just">
              <a:buFont typeface="Arial"/>
              <a:buChar char="•"/>
            </a:pPr>
            <a:r>
              <a:rPr lang="en-US" dirty="0" smtClean="0"/>
              <a:t>A</a:t>
            </a:r>
            <a:r>
              <a:rPr lang="is-IS" dirty="0" smtClean="0"/>
              <a:t> means of processsing the image – developing chemicals or computer.</a:t>
            </a:r>
          </a:p>
          <a:p>
            <a:pPr algn="just"/>
            <a:endParaRPr lang="en-AU" dirty="0"/>
          </a:p>
        </p:txBody>
      </p:sp>
      <p:pic>
        <p:nvPicPr>
          <p:cNvPr id="5" name="Picture 4" descr="dogs_surprised.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3220" y="3180504"/>
            <a:ext cx="3918856" cy="1785529"/>
          </a:xfrm>
          <a:prstGeom prst="rect">
            <a:avLst/>
          </a:prstGeom>
        </p:spPr>
      </p:pic>
      <p:sp>
        <p:nvSpPr>
          <p:cNvPr id="6" name="Rectangle 5"/>
          <p:cNvSpPr/>
          <p:nvPr/>
        </p:nvSpPr>
        <p:spPr>
          <a:xfrm>
            <a:off x="5186686" y="3530885"/>
            <a:ext cx="2998512" cy="523220"/>
          </a:xfrm>
          <a:prstGeom prst="rect">
            <a:avLst/>
          </a:prstGeom>
          <a:solidFill>
            <a:srgbClr val="D10202"/>
          </a:solidFill>
        </p:spPr>
        <p:txBody>
          <a:bodyPr wrap="none" lIns="91440" tIns="45720" rIns="91440" bIns="45720">
            <a:spAutoFit/>
          </a:bodyPr>
          <a:lstStyle/>
          <a:p>
            <a:pPr algn="ctr"/>
            <a:r>
              <a:rPr lang="en-AU" sz="28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Are you scared?</a:t>
            </a:r>
            <a:endParaRPr lang="en-AU" sz="28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24422944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rgbClr val="800000"/>
                </a:solidFill>
              </a:rPr>
              <a:t>Tips and tricks </a:t>
            </a:r>
            <a:endParaRPr lang="en-AU" dirty="0">
              <a:solidFill>
                <a:srgbClr val="800000"/>
              </a:solidFill>
            </a:endParaRPr>
          </a:p>
        </p:txBody>
      </p:sp>
      <p:pic>
        <p:nvPicPr>
          <p:cNvPr id="3" name="Picture 2" descr="IMG_1861.JPG"/>
          <p:cNvPicPr>
            <a:picLocks noChangeAspect="1"/>
          </p:cNvPicPr>
          <p:nvPr/>
        </p:nvPicPr>
        <p:blipFill rotWithShape="1">
          <a:blip r:embed="rId3">
            <a:extLst>
              <a:ext uri="{28A0092B-C50C-407E-A947-70E740481C1C}">
                <a14:useLocalDpi xmlns:a14="http://schemas.microsoft.com/office/drawing/2010/main" val="0"/>
              </a:ext>
            </a:extLst>
          </a:blip>
          <a:srcRect l="-1895" t="2589" r="4748" b="3743"/>
          <a:stretch/>
        </p:blipFill>
        <p:spPr>
          <a:xfrm rot="5400000">
            <a:off x="2521548" y="1119783"/>
            <a:ext cx="1961072" cy="1847968"/>
          </a:xfrm>
          <a:prstGeom prst="rect">
            <a:avLst/>
          </a:prstGeom>
        </p:spPr>
      </p:pic>
      <p:pic>
        <p:nvPicPr>
          <p:cNvPr id="4" name="Picture 3" descr="IMG_0353.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0" y="1063228"/>
            <a:ext cx="1890540" cy="1961072"/>
          </a:xfrm>
          <a:prstGeom prst="rect">
            <a:avLst/>
          </a:prstGeom>
        </p:spPr>
      </p:pic>
      <p:pic>
        <p:nvPicPr>
          <p:cNvPr id="5" name="Picture 4" descr="Bisecting angle Guide X8000.w.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3321177"/>
            <a:ext cx="2438400" cy="1339596"/>
          </a:xfrm>
          <a:prstGeom prst="rect">
            <a:avLst/>
          </a:prstGeom>
        </p:spPr>
      </p:pic>
      <p:pic>
        <p:nvPicPr>
          <p:cNvPr id="7" name="Picture 6" descr="MissySciclunacrop.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188901" y="1063230"/>
            <a:ext cx="2531196" cy="1222770"/>
          </a:xfrm>
          <a:prstGeom prst="rect">
            <a:avLst/>
          </a:prstGeom>
        </p:spPr>
      </p:pic>
      <p:pic>
        <p:nvPicPr>
          <p:cNvPr id="8" name="Picture 7" descr="MissyScicluna-2.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188901" y="2537507"/>
            <a:ext cx="2531196" cy="1243918"/>
          </a:xfrm>
          <a:prstGeom prst="rect">
            <a:avLst/>
          </a:prstGeom>
        </p:spPr>
      </p:pic>
    </p:spTree>
    <p:extLst>
      <p:ext uri="{BB962C8B-B14F-4D97-AF65-F5344CB8AC3E}">
        <p14:creationId xmlns:p14="http://schemas.microsoft.com/office/powerpoint/2010/main" val="47152597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40267" y="622300"/>
            <a:ext cx="1778000" cy="3505200"/>
          </a:xfrm>
          <a:prstGeom prst="rect">
            <a:avLst/>
          </a:prstGeom>
          <a:solidFill>
            <a:schemeClr val="accent3">
              <a:lumMod val="40000"/>
              <a:lumOff val="60000"/>
              <a:alpha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3" name="Rectangle 2"/>
          <p:cNvSpPr/>
          <p:nvPr/>
        </p:nvSpPr>
        <p:spPr>
          <a:xfrm>
            <a:off x="7027333" y="622300"/>
            <a:ext cx="1778000" cy="3505200"/>
          </a:xfrm>
          <a:prstGeom prst="rect">
            <a:avLst/>
          </a:prstGeom>
          <a:solidFill>
            <a:srgbClr val="FFDC6D">
              <a:alpha val="80000"/>
            </a:srgb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4" name="Rectangle 3"/>
          <p:cNvSpPr/>
          <p:nvPr/>
        </p:nvSpPr>
        <p:spPr>
          <a:xfrm>
            <a:off x="4809066" y="622300"/>
            <a:ext cx="1778000" cy="3505200"/>
          </a:xfrm>
          <a:prstGeom prst="rect">
            <a:avLst/>
          </a:prstGeom>
          <a:solidFill>
            <a:schemeClr val="accent6">
              <a:lumMod val="40000"/>
              <a:lumOff val="60000"/>
              <a:alpha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5" name="Rectangle 4"/>
          <p:cNvSpPr/>
          <p:nvPr/>
        </p:nvSpPr>
        <p:spPr>
          <a:xfrm>
            <a:off x="2669403" y="578103"/>
            <a:ext cx="1778000" cy="3505200"/>
          </a:xfrm>
          <a:prstGeom prst="rect">
            <a:avLst/>
          </a:prstGeom>
          <a:solidFill>
            <a:schemeClr val="accent4">
              <a:lumMod val="20000"/>
              <a:lumOff val="80000"/>
              <a:alpha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6" name="TextBox 5"/>
          <p:cNvSpPr txBox="1"/>
          <p:nvPr/>
        </p:nvSpPr>
        <p:spPr>
          <a:xfrm>
            <a:off x="680479" y="784411"/>
            <a:ext cx="1208100" cy="369332"/>
          </a:xfrm>
          <a:prstGeom prst="rect">
            <a:avLst/>
          </a:prstGeom>
          <a:noFill/>
        </p:spPr>
        <p:txBody>
          <a:bodyPr wrap="square" rtlCol="0">
            <a:spAutoFit/>
          </a:bodyPr>
          <a:lstStyle/>
          <a:p>
            <a:r>
              <a:rPr lang="en-AU" b="1" dirty="0" smtClean="0">
                <a:solidFill>
                  <a:srgbClr val="800000"/>
                </a:solidFill>
              </a:rPr>
              <a:t>PATIENT</a:t>
            </a:r>
            <a:endParaRPr lang="en-AU" b="1" dirty="0">
              <a:solidFill>
                <a:srgbClr val="800000"/>
              </a:solidFill>
            </a:endParaRPr>
          </a:p>
        </p:txBody>
      </p:sp>
      <p:sp>
        <p:nvSpPr>
          <p:cNvPr id="7" name="TextBox 6"/>
          <p:cNvSpPr txBox="1"/>
          <p:nvPr/>
        </p:nvSpPr>
        <p:spPr>
          <a:xfrm>
            <a:off x="4809066" y="784411"/>
            <a:ext cx="1547604" cy="369332"/>
          </a:xfrm>
          <a:prstGeom prst="rect">
            <a:avLst/>
          </a:prstGeom>
          <a:noFill/>
        </p:spPr>
        <p:txBody>
          <a:bodyPr wrap="square" rtlCol="0">
            <a:spAutoFit/>
          </a:bodyPr>
          <a:lstStyle/>
          <a:p>
            <a:r>
              <a:rPr lang="en-AU" b="1" dirty="0" smtClean="0">
                <a:solidFill>
                  <a:srgbClr val="800000"/>
                </a:solidFill>
              </a:rPr>
              <a:t>BEAM</a:t>
            </a:r>
            <a:endParaRPr lang="en-AU" b="1" dirty="0">
              <a:solidFill>
                <a:srgbClr val="800000"/>
              </a:solidFill>
            </a:endParaRPr>
          </a:p>
        </p:txBody>
      </p:sp>
      <p:sp>
        <p:nvSpPr>
          <p:cNvPr id="8" name="TextBox 7"/>
          <p:cNvSpPr txBox="1"/>
          <p:nvPr/>
        </p:nvSpPr>
        <p:spPr>
          <a:xfrm>
            <a:off x="2641599" y="781421"/>
            <a:ext cx="1876589" cy="584776"/>
          </a:xfrm>
          <a:prstGeom prst="rect">
            <a:avLst/>
          </a:prstGeom>
          <a:noFill/>
        </p:spPr>
        <p:txBody>
          <a:bodyPr wrap="square" rtlCol="0">
            <a:spAutoFit/>
          </a:bodyPr>
          <a:lstStyle/>
          <a:p>
            <a:r>
              <a:rPr lang="en-AU" b="1" dirty="0" smtClean="0">
                <a:solidFill>
                  <a:srgbClr val="800000"/>
                </a:solidFill>
              </a:rPr>
              <a:t>FILM </a:t>
            </a:r>
          </a:p>
          <a:p>
            <a:r>
              <a:rPr lang="en-AU" sz="1400" b="1" dirty="0">
                <a:solidFill>
                  <a:srgbClr val="800000"/>
                </a:solidFill>
              </a:rPr>
              <a:t>(</a:t>
            </a:r>
            <a:r>
              <a:rPr lang="en-AU" sz="1400" b="1" dirty="0" smtClean="0">
                <a:solidFill>
                  <a:srgbClr val="800000"/>
                </a:solidFill>
              </a:rPr>
              <a:t>parallel to)</a:t>
            </a:r>
            <a:endParaRPr lang="en-AU" sz="1400" b="1" dirty="0">
              <a:solidFill>
                <a:srgbClr val="800000"/>
              </a:solidFill>
            </a:endParaRPr>
          </a:p>
        </p:txBody>
      </p:sp>
      <p:sp>
        <p:nvSpPr>
          <p:cNvPr id="10" name="TextBox 9"/>
          <p:cNvSpPr txBox="1"/>
          <p:nvPr/>
        </p:nvSpPr>
        <p:spPr>
          <a:xfrm>
            <a:off x="7257729" y="781421"/>
            <a:ext cx="1547604" cy="369332"/>
          </a:xfrm>
          <a:prstGeom prst="rect">
            <a:avLst/>
          </a:prstGeom>
          <a:noFill/>
        </p:spPr>
        <p:txBody>
          <a:bodyPr wrap="square" rtlCol="0">
            <a:spAutoFit/>
          </a:bodyPr>
          <a:lstStyle/>
          <a:p>
            <a:r>
              <a:rPr lang="en-AU" b="1" dirty="0" smtClean="0">
                <a:solidFill>
                  <a:srgbClr val="800000"/>
                </a:solidFill>
              </a:rPr>
              <a:t>TEETH</a:t>
            </a:r>
            <a:endParaRPr lang="en-AU" b="1" dirty="0">
              <a:solidFill>
                <a:srgbClr val="800000"/>
              </a:solidFill>
            </a:endParaRPr>
          </a:p>
        </p:txBody>
      </p:sp>
      <p:sp>
        <p:nvSpPr>
          <p:cNvPr id="23" name="TextBox 22"/>
          <p:cNvSpPr txBox="1"/>
          <p:nvPr/>
        </p:nvSpPr>
        <p:spPr>
          <a:xfrm>
            <a:off x="2639575" y="1391123"/>
            <a:ext cx="1750196" cy="369332"/>
          </a:xfrm>
          <a:prstGeom prst="rect">
            <a:avLst/>
          </a:prstGeom>
          <a:noFill/>
          <a:ln>
            <a:noFill/>
          </a:ln>
        </p:spPr>
        <p:txBody>
          <a:bodyPr wrap="square" rtlCol="0">
            <a:spAutoFit/>
          </a:bodyPr>
          <a:lstStyle/>
          <a:p>
            <a:r>
              <a:rPr lang="en-AU" dirty="0" smtClean="0"/>
              <a:t>Hard Palate</a:t>
            </a:r>
            <a:endParaRPr lang="en-AU" dirty="0"/>
          </a:p>
        </p:txBody>
      </p:sp>
      <p:sp>
        <p:nvSpPr>
          <p:cNvPr id="29" name="TextBox 28"/>
          <p:cNvSpPr txBox="1"/>
          <p:nvPr/>
        </p:nvSpPr>
        <p:spPr>
          <a:xfrm>
            <a:off x="2760133" y="3198494"/>
            <a:ext cx="1486892" cy="369332"/>
          </a:xfrm>
          <a:prstGeom prst="rect">
            <a:avLst/>
          </a:prstGeom>
          <a:noFill/>
          <a:ln>
            <a:noFill/>
          </a:ln>
        </p:spPr>
        <p:txBody>
          <a:bodyPr wrap="square" rtlCol="0">
            <a:spAutoFit/>
          </a:bodyPr>
          <a:lstStyle/>
          <a:p>
            <a:r>
              <a:rPr lang="en-AU" dirty="0" err="1" smtClean="0"/>
              <a:t>Tabletop</a:t>
            </a:r>
            <a:endParaRPr lang="en-AU" dirty="0"/>
          </a:p>
        </p:txBody>
      </p:sp>
      <p:sp>
        <p:nvSpPr>
          <p:cNvPr id="32" name="TextBox 31"/>
          <p:cNvSpPr txBox="1"/>
          <p:nvPr/>
        </p:nvSpPr>
        <p:spPr>
          <a:xfrm>
            <a:off x="829734" y="1778000"/>
            <a:ext cx="940312" cy="369332"/>
          </a:xfrm>
          <a:prstGeom prst="rect">
            <a:avLst/>
          </a:prstGeom>
          <a:noFill/>
        </p:spPr>
        <p:txBody>
          <a:bodyPr wrap="square" rtlCol="0">
            <a:spAutoFit/>
          </a:bodyPr>
          <a:lstStyle/>
          <a:p>
            <a:r>
              <a:rPr lang="en-AU" dirty="0" smtClean="0"/>
              <a:t>Sternal</a:t>
            </a:r>
            <a:endParaRPr lang="en-AU" dirty="0"/>
          </a:p>
        </p:txBody>
      </p:sp>
      <p:sp>
        <p:nvSpPr>
          <p:cNvPr id="33" name="TextBox 32"/>
          <p:cNvSpPr txBox="1"/>
          <p:nvPr/>
        </p:nvSpPr>
        <p:spPr>
          <a:xfrm>
            <a:off x="948267" y="3162300"/>
            <a:ext cx="940312" cy="369332"/>
          </a:xfrm>
          <a:prstGeom prst="rect">
            <a:avLst/>
          </a:prstGeom>
          <a:noFill/>
        </p:spPr>
        <p:txBody>
          <a:bodyPr wrap="square" rtlCol="0">
            <a:spAutoFit/>
          </a:bodyPr>
          <a:lstStyle/>
          <a:p>
            <a:r>
              <a:rPr lang="en-AU" dirty="0" smtClean="0"/>
              <a:t>Dorsal</a:t>
            </a:r>
            <a:endParaRPr lang="en-AU" dirty="0"/>
          </a:p>
        </p:txBody>
      </p:sp>
      <p:sp>
        <p:nvSpPr>
          <p:cNvPr id="34" name="TextBox 33"/>
          <p:cNvSpPr txBox="1"/>
          <p:nvPr/>
        </p:nvSpPr>
        <p:spPr>
          <a:xfrm>
            <a:off x="5012266" y="3019989"/>
            <a:ext cx="1547604" cy="369332"/>
          </a:xfrm>
          <a:prstGeom prst="rect">
            <a:avLst/>
          </a:prstGeom>
          <a:noFill/>
        </p:spPr>
        <p:txBody>
          <a:bodyPr wrap="square" rtlCol="0">
            <a:spAutoFit/>
          </a:bodyPr>
          <a:lstStyle/>
          <a:p>
            <a:r>
              <a:rPr lang="en-AU" dirty="0" err="1" smtClean="0"/>
              <a:t>rostrodistal</a:t>
            </a:r>
            <a:endParaRPr lang="en-AU" dirty="0"/>
          </a:p>
        </p:txBody>
      </p:sp>
      <p:sp>
        <p:nvSpPr>
          <p:cNvPr id="35" name="TextBox 34"/>
          <p:cNvSpPr txBox="1"/>
          <p:nvPr/>
        </p:nvSpPr>
        <p:spPr>
          <a:xfrm>
            <a:off x="4961467" y="1285101"/>
            <a:ext cx="1547604" cy="369332"/>
          </a:xfrm>
          <a:prstGeom prst="rect">
            <a:avLst/>
          </a:prstGeom>
          <a:noFill/>
        </p:spPr>
        <p:txBody>
          <a:bodyPr wrap="square" rtlCol="0">
            <a:spAutoFit/>
          </a:bodyPr>
          <a:lstStyle/>
          <a:p>
            <a:r>
              <a:rPr lang="en-AU" dirty="0" err="1" smtClean="0"/>
              <a:t>rostrodistal</a:t>
            </a:r>
            <a:endParaRPr lang="en-AU" dirty="0"/>
          </a:p>
        </p:txBody>
      </p:sp>
      <p:sp>
        <p:nvSpPr>
          <p:cNvPr id="37" name="TextBox 36"/>
          <p:cNvSpPr txBox="1"/>
          <p:nvPr/>
        </p:nvSpPr>
        <p:spPr>
          <a:xfrm>
            <a:off x="5091803" y="1778000"/>
            <a:ext cx="1417269" cy="369332"/>
          </a:xfrm>
          <a:prstGeom prst="rect">
            <a:avLst/>
          </a:prstGeom>
          <a:noFill/>
        </p:spPr>
        <p:txBody>
          <a:bodyPr wrap="square" rtlCol="0">
            <a:spAutoFit/>
          </a:bodyPr>
          <a:lstStyle/>
          <a:p>
            <a:r>
              <a:rPr lang="en-AU" dirty="0" smtClean="0"/>
              <a:t>lateral</a:t>
            </a:r>
            <a:endParaRPr lang="en-AU" dirty="0"/>
          </a:p>
        </p:txBody>
      </p:sp>
      <p:sp>
        <p:nvSpPr>
          <p:cNvPr id="38" name="TextBox 37"/>
          <p:cNvSpPr txBox="1"/>
          <p:nvPr/>
        </p:nvSpPr>
        <p:spPr>
          <a:xfrm>
            <a:off x="5105399" y="3523661"/>
            <a:ext cx="1175070" cy="369332"/>
          </a:xfrm>
          <a:prstGeom prst="rect">
            <a:avLst/>
          </a:prstGeom>
          <a:noFill/>
        </p:spPr>
        <p:txBody>
          <a:bodyPr wrap="square" rtlCol="0">
            <a:spAutoFit/>
          </a:bodyPr>
          <a:lstStyle/>
          <a:p>
            <a:r>
              <a:rPr lang="en-AU" dirty="0" smtClean="0"/>
              <a:t>lateral</a:t>
            </a:r>
            <a:endParaRPr lang="en-AU" dirty="0"/>
          </a:p>
        </p:txBody>
      </p:sp>
      <p:sp>
        <p:nvSpPr>
          <p:cNvPr id="39" name="TextBox 38"/>
          <p:cNvSpPr txBox="1"/>
          <p:nvPr/>
        </p:nvSpPr>
        <p:spPr>
          <a:xfrm>
            <a:off x="5105399" y="2237241"/>
            <a:ext cx="1175070" cy="369332"/>
          </a:xfrm>
          <a:prstGeom prst="rect">
            <a:avLst/>
          </a:prstGeom>
          <a:noFill/>
        </p:spPr>
        <p:txBody>
          <a:bodyPr wrap="square" rtlCol="0">
            <a:spAutoFit/>
          </a:bodyPr>
          <a:lstStyle/>
          <a:p>
            <a:r>
              <a:rPr lang="en-AU" dirty="0" smtClean="0"/>
              <a:t>lateral</a:t>
            </a:r>
            <a:endParaRPr lang="en-AU" dirty="0"/>
          </a:p>
        </p:txBody>
      </p:sp>
      <p:sp>
        <p:nvSpPr>
          <p:cNvPr id="41" name="TextBox 40"/>
          <p:cNvSpPr txBox="1"/>
          <p:nvPr/>
        </p:nvSpPr>
        <p:spPr>
          <a:xfrm>
            <a:off x="7139196" y="1307024"/>
            <a:ext cx="1547604" cy="369332"/>
          </a:xfrm>
          <a:prstGeom prst="rect">
            <a:avLst/>
          </a:prstGeom>
          <a:noFill/>
        </p:spPr>
        <p:txBody>
          <a:bodyPr wrap="square" rtlCol="0">
            <a:spAutoFit/>
          </a:bodyPr>
          <a:lstStyle/>
          <a:p>
            <a:r>
              <a:rPr lang="en-AU" dirty="0" smtClean="0"/>
              <a:t>max. incisors</a:t>
            </a:r>
            <a:endParaRPr lang="en-AU" dirty="0"/>
          </a:p>
        </p:txBody>
      </p:sp>
      <p:sp>
        <p:nvSpPr>
          <p:cNvPr id="43" name="TextBox 42"/>
          <p:cNvSpPr txBox="1"/>
          <p:nvPr/>
        </p:nvSpPr>
        <p:spPr>
          <a:xfrm>
            <a:off x="2669403" y="2237241"/>
            <a:ext cx="1750196" cy="369332"/>
          </a:xfrm>
          <a:prstGeom prst="rect">
            <a:avLst/>
          </a:prstGeom>
          <a:noFill/>
          <a:ln>
            <a:noFill/>
          </a:ln>
        </p:spPr>
        <p:txBody>
          <a:bodyPr wrap="square" rtlCol="0">
            <a:spAutoFit/>
          </a:bodyPr>
          <a:lstStyle/>
          <a:p>
            <a:r>
              <a:rPr lang="en-AU" dirty="0" smtClean="0"/>
              <a:t>Mandible</a:t>
            </a:r>
            <a:endParaRPr lang="en-AU" dirty="0"/>
          </a:p>
        </p:txBody>
      </p:sp>
      <p:sp>
        <p:nvSpPr>
          <p:cNvPr id="44" name="TextBox 43"/>
          <p:cNvSpPr txBox="1"/>
          <p:nvPr/>
        </p:nvSpPr>
        <p:spPr>
          <a:xfrm>
            <a:off x="7139197" y="1683244"/>
            <a:ext cx="1666137" cy="646331"/>
          </a:xfrm>
          <a:prstGeom prst="rect">
            <a:avLst/>
          </a:prstGeom>
          <a:noFill/>
        </p:spPr>
        <p:txBody>
          <a:bodyPr wrap="square" rtlCol="0">
            <a:spAutoFit/>
          </a:bodyPr>
          <a:lstStyle/>
          <a:p>
            <a:r>
              <a:rPr lang="en-AU" dirty="0" smtClean="0"/>
              <a:t>all other maxillary teeth</a:t>
            </a:r>
            <a:endParaRPr lang="en-AU" dirty="0"/>
          </a:p>
        </p:txBody>
      </p:sp>
      <p:sp>
        <p:nvSpPr>
          <p:cNvPr id="45" name="TextBox 44"/>
          <p:cNvSpPr txBox="1"/>
          <p:nvPr/>
        </p:nvSpPr>
        <p:spPr>
          <a:xfrm>
            <a:off x="7257730" y="2387600"/>
            <a:ext cx="1429071" cy="369332"/>
          </a:xfrm>
          <a:prstGeom prst="rect">
            <a:avLst/>
          </a:prstGeom>
          <a:noFill/>
        </p:spPr>
        <p:txBody>
          <a:bodyPr wrap="square" rtlCol="0">
            <a:spAutoFit/>
          </a:bodyPr>
          <a:lstStyle/>
          <a:p>
            <a:r>
              <a:rPr lang="en-AU" dirty="0" smtClean="0"/>
              <a:t>mandibular </a:t>
            </a:r>
            <a:endParaRPr lang="en-AU" dirty="0"/>
          </a:p>
        </p:txBody>
      </p:sp>
      <p:sp>
        <p:nvSpPr>
          <p:cNvPr id="46" name="TextBox 45"/>
          <p:cNvSpPr txBox="1"/>
          <p:nvPr/>
        </p:nvSpPr>
        <p:spPr>
          <a:xfrm>
            <a:off x="7027333" y="3019989"/>
            <a:ext cx="1778000" cy="369332"/>
          </a:xfrm>
          <a:prstGeom prst="rect">
            <a:avLst/>
          </a:prstGeom>
          <a:noFill/>
        </p:spPr>
        <p:txBody>
          <a:bodyPr wrap="square" rtlCol="0">
            <a:spAutoFit/>
          </a:bodyPr>
          <a:lstStyle/>
          <a:p>
            <a:r>
              <a:rPr lang="en-AU" dirty="0" err="1" smtClean="0"/>
              <a:t>mand</a:t>
            </a:r>
            <a:r>
              <a:rPr lang="en-AU" dirty="0" smtClean="0"/>
              <a:t>. incisors</a:t>
            </a:r>
            <a:endParaRPr lang="en-AU" dirty="0"/>
          </a:p>
        </p:txBody>
      </p:sp>
      <p:sp>
        <p:nvSpPr>
          <p:cNvPr id="47" name="TextBox 46"/>
          <p:cNvSpPr txBox="1"/>
          <p:nvPr/>
        </p:nvSpPr>
        <p:spPr>
          <a:xfrm>
            <a:off x="7139197" y="3523661"/>
            <a:ext cx="1547603" cy="646331"/>
          </a:xfrm>
          <a:prstGeom prst="rect">
            <a:avLst/>
          </a:prstGeom>
          <a:noFill/>
        </p:spPr>
        <p:txBody>
          <a:bodyPr wrap="square" rtlCol="0">
            <a:spAutoFit/>
          </a:bodyPr>
          <a:lstStyle/>
          <a:p>
            <a:r>
              <a:rPr lang="en-AU" dirty="0" err="1" smtClean="0"/>
              <a:t>mand</a:t>
            </a:r>
            <a:r>
              <a:rPr lang="en-AU" dirty="0" smtClean="0"/>
              <a:t>. PM1 and canine</a:t>
            </a:r>
            <a:endParaRPr lang="en-AU" dirty="0"/>
          </a:p>
        </p:txBody>
      </p:sp>
      <p:cxnSp>
        <p:nvCxnSpPr>
          <p:cNvPr id="49" name="Straight Connector 48"/>
          <p:cNvCxnSpPr/>
          <p:nvPr/>
        </p:nvCxnSpPr>
        <p:spPr>
          <a:xfrm flipV="1">
            <a:off x="1888579" y="1562101"/>
            <a:ext cx="750996" cy="354399"/>
          </a:xfrm>
          <a:prstGeom prst="line">
            <a:avLst/>
          </a:prstGeom>
        </p:spPr>
        <p:style>
          <a:lnRef idx="2">
            <a:schemeClr val="accent1"/>
          </a:lnRef>
          <a:fillRef idx="0">
            <a:schemeClr val="accent1"/>
          </a:fillRef>
          <a:effectRef idx="1">
            <a:schemeClr val="accent1"/>
          </a:effectRef>
          <a:fontRef idx="minor">
            <a:schemeClr val="tx1"/>
          </a:fontRef>
        </p:style>
      </p:cxnSp>
      <p:cxnSp>
        <p:nvCxnSpPr>
          <p:cNvPr id="52" name="Straight Connector 51"/>
          <p:cNvCxnSpPr/>
          <p:nvPr/>
        </p:nvCxnSpPr>
        <p:spPr>
          <a:xfrm flipV="1">
            <a:off x="4419599" y="1433172"/>
            <a:ext cx="685800" cy="96450"/>
          </a:xfrm>
          <a:prstGeom prst="line">
            <a:avLst/>
          </a:prstGeom>
        </p:spPr>
        <p:style>
          <a:lnRef idx="2">
            <a:schemeClr val="accent1"/>
          </a:lnRef>
          <a:fillRef idx="0">
            <a:schemeClr val="accent1"/>
          </a:fillRef>
          <a:effectRef idx="1">
            <a:schemeClr val="accent1"/>
          </a:effectRef>
          <a:fontRef idx="minor">
            <a:schemeClr val="tx1"/>
          </a:fontRef>
        </p:style>
      </p:cxnSp>
      <p:cxnSp>
        <p:nvCxnSpPr>
          <p:cNvPr id="54" name="Straight Connector 53"/>
          <p:cNvCxnSpPr>
            <a:stCxn id="23" idx="3"/>
          </p:cNvCxnSpPr>
          <p:nvPr/>
        </p:nvCxnSpPr>
        <p:spPr>
          <a:xfrm>
            <a:off x="4389771" y="1575789"/>
            <a:ext cx="715628" cy="340711"/>
          </a:xfrm>
          <a:prstGeom prst="line">
            <a:avLst/>
          </a:prstGeom>
        </p:spPr>
        <p:style>
          <a:lnRef idx="2">
            <a:schemeClr val="accent1"/>
          </a:lnRef>
          <a:fillRef idx="0">
            <a:schemeClr val="accent1"/>
          </a:fillRef>
          <a:effectRef idx="1">
            <a:schemeClr val="accent1"/>
          </a:effectRef>
          <a:fontRef idx="minor">
            <a:schemeClr val="tx1"/>
          </a:fontRef>
        </p:style>
      </p:cxnSp>
      <p:cxnSp>
        <p:nvCxnSpPr>
          <p:cNvPr id="58" name="Straight Arrow Connector 57"/>
          <p:cNvCxnSpPr>
            <a:stCxn id="35" idx="3"/>
          </p:cNvCxnSpPr>
          <p:nvPr/>
        </p:nvCxnSpPr>
        <p:spPr>
          <a:xfrm flipV="1">
            <a:off x="6509071" y="1433172"/>
            <a:ext cx="518262" cy="3659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p:nvPr/>
        </p:nvCxnSpPr>
        <p:spPr>
          <a:xfrm>
            <a:off x="6509072" y="1916500"/>
            <a:ext cx="630125"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3" name="Straight Arrow Connector 62"/>
          <p:cNvCxnSpPr>
            <a:endCxn id="45" idx="1"/>
          </p:cNvCxnSpPr>
          <p:nvPr/>
        </p:nvCxnSpPr>
        <p:spPr>
          <a:xfrm>
            <a:off x="6356671" y="2387600"/>
            <a:ext cx="901059" cy="18466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65" name="Straight Connector 64"/>
          <p:cNvCxnSpPr>
            <a:stCxn id="43" idx="3"/>
          </p:cNvCxnSpPr>
          <p:nvPr/>
        </p:nvCxnSpPr>
        <p:spPr>
          <a:xfrm flipV="1">
            <a:off x="4419599" y="2387601"/>
            <a:ext cx="685800" cy="34306"/>
          </a:xfrm>
          <a:prstGeom prst="line">
            <a:avLst/>
          </a:prstGeom>
        </p:spPr>
        <p:style>
          <a:lnRef idx="2">
            <a:schemeClr val="accent1"/>
          </a:lnRef>
          <a:fillRef idx="0">
            <a:schemeClr val="accent1"/>
          </a:fillRef>
          <a:effectRef idx="1">
            <a:schemeClr val="accent1"/>
          </a:effectRef>
          <a:fontRef idx="minor">
            <a:schemeClr val="tx1"/>
          </a:fontRef>
        </p:style>
      </p:cxnSp>
      <p:cxnSp>
        <p:nvCxnSpPr>
          <p:cNvPr id="67" name="Straight Connector 66"/>
          <p:cNvCxnSpPr>
            <a:endCxn id="5" idx="1"/>
          </p:cNvCxnSpPr>
          <p:nvPr/>
        </p:nvCxnSpPr>
        <p:spPr>
          <a:xfrm>
            <a:off x="1916383" y="1916500"/>
            <a:ext cx="753020" cy="414203"/>
          </a:xfrm>
          <a:prstGeom prst="line">
            <a:avLst/>
          </a:prstGeom>
        </p:spPr>
        <p:style>
          <a:lnRef idx="2">
            <a:schemeClr val="accent1"/>
          </a:lnRef>
          <a:fillRef idx="0">
            <a:schemeClr val="accent1"/>
          </a:fillRef>
          <a:effectRef idx="1">
            <a:schemeClr val="accent1"/>
          </a:effectRef>
          <a:fontRef idx="minor">
            <a:schemeClr val="tx1"/>
          </a:fontRef>
        </p:style>
      </p:cxnSp>
      <p:cxnSp>
        <p:nvCxnSpPr>
          <p:cNvPr id="69" name="Straight Connector 68"/>
          <p:cNvCxnSpPr/>
          <p:nvPr/>
        </p:nvCxnSpPr>
        <p:spPr>
          <a:xfrm flipV="1">
            <a:off x="2057401" y="3302000"/>
            <a:ext cx="612003" cy="6350"/>
          </a:xfrm>
          <a:prstGeom prst="line">
            <a:avLst/>
          </a:prstGeom>
        </p:spPr>
        <p:style>
          <a:lnRef idx="2">
            <a:schemeClr val="accent1"/>
          </a:lnRef>
          <a:fillRef idx="0">
            <a:schemeClr val="accent1"/>
          </a:fillRef>
          <a:effectRef idx="1">
            <a:schemeClr val="accent1"/>
          </a:effectRef>
          <a:fontRef idx="minor">
            <a:schemeClr val="tx1"/>
          </a:fontRef>
        </p:style>
      </p:cxnSp>
      <p:cxnSp>
        <p:nvCxnSpPr>
          <p:cNvPr id="71" name="Straight Connector 70"/>
          <p:cNvCxnSpPr/>
          <p:nvPr/>
        </p:nvCxnSpPr>
        <p:spPr>
          <a:xfrm flipV="1">
            <a:off x="4389772" y="3198494"/>
            <a:ext cx="622495" cy="109856"/>
          </a:xfrm>
          <a:prstGeom prst="line">
            <a:avLst/>
          </a:prstGeom>
        </p:spPr>
        <p:style>
          <a:lnRef idx="2">
            <a:schemeClr val="accent1"/>
          </a:lnRef>
          <a:fillRef idx="0">
            <a:schemeClr val="accent1"/>
          </a:fillRef>
          <a:effectRef idx="1">
            <a:schemeClr val="accent1"/>
          </a:effectRef>
          <a:fontRef idx="minor">
            <a:schemeClr val="tx1"/>
          </a:fontRef>
        </p:style>
      </p:cxnSp>
      <p:cxnSp>
        <p:nvCxnSpPr>
          <p:cNvPr id="73" name="Straight Connector 72"/>
          <p:cNvCxnSpPr/>
          <p:nvPr/>
        </p:nvCxnSpPr>
        <p:spPr>
          <a:xfrm>
            <a:off x="4389772" y="3308350"/>
            <a:ext cx="622495" cy="305643"/>
          </a:xfrm>
          <a:prstGeom prst="line">
            <a:avLst/>
          </a:prstGeom>
        </p:spPr>
        <p:style>
          <a:lnRef idx="2">
            <a:schemeClr val="accent1"/>
          </a:lnRef>
          <a:fillRef idx="0">
            <a:schemeClr val="accent1"/>
          </a:fillRef>
          <a:effectRef idx="1">
            <a:schemeClr val="accent1"/>
          </a:effectRef>
          <a:fontRef idx="minor">
            <a:schemeClr val="tx1"/>
          </a:fontRef>
        </p:style>
      </p:cxnSp>
      <p:cxnSp>
        <p:nvCxnSpPr>
          <p:cNvPr id="75" name="Straight Arrow Connector 74"/>
          <p:cNvCxnSpPr/>
          <p:nvPr/>
        </p:nvCxnSpPr>
        <p:spPr>
          <a:xfrm>
            <a:off x="6356670" y="3162300"/>
            <a:ext cx="782526"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77" name="Straight Arrow Connector 76"/>
          <p:cNvCxnSpPr/>
          <p:nvPr/>
        </p:nvCxnSpPr>
        <p:spPr>
          <a:xfrm>
            <a:off x="6356671" y="3689350"/>
            <a:ext cx="901059" cy="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806135595"/>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2"/>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69"/>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5"/>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73"/>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71"/>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6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54"/>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52"/>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7"/>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10"/>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41"/>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44"/>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45"/>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46"/>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47"/>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77"/>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75"/>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63"/>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58"/>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P spid="8" grpId="0"/>
      <p:bldP spid="10" grpId="0"/>
      <p:bldP spid="23" grpId="0"/>
      <p:bldP spid="29" grpId="0"/>
      <p:bldP spid="32" grpId="0"/>
      <p:bldP spid="33" grpId="0"/>
      <p:bldP spid="34" grpId="0"/>
      <p:bldP spid="35" grpId="0"/>
      <p:bldP spid="37" grpId="0"/>
      <p:bldP spid="38" grpId="0"/>
      <p:bldP spid="39" grpId="0"/>
      <p:bldP spid="41" grpId="0"/>
      <p:bldP spid="43" grpId="0"/>
      <p:bldP spid="44" grpId="0"/>
      <p:bldP spid="45" grpId="0"/>
      <p:bldP spid="46" grpId="0"/>
      <p:bldP spid="4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rgbClr val="800000"/>
                </a:solidFill>
              </a:rPr>
              <a:t>Dental Radiography!</a:t>
            </a:r>
            <a:endParaRPr lang="en-AU" dirty="0">
              <a:solidFill>
                <a:srgbClr val="800000"/>
              </a:solidFill>
            </a:endParaRPr>
          </a:p>
        </p:txBody>
      </p:sp>
      <p:pic>
        <p:nvPicPr>
          <p:cNvPr id="3" name="Picture 2" descr="images.jpe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72723" y="1218535"/>
            <a:ext cx="5636211" cy="2847523"/>
          </a:xfrm>
          <a:prstGeom prst="rect">
            <a:avLst/>
          </a:prstGeom>
        </p:spPr>
      </p:pic>
    </p:spTree>
    <p:extLst>
      <p:ext uri="{BB962C8B-B14F-4D97-AF65-F5344CB8AC3E}">
        <p14:creationId xmlns:p14="http://schemas.microsoft.com/office/powerpoint/2010/main" val="49420508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rgbClr val="800000"/>
                </a:solidFill>
              </a:rPr>
              <a:t>Reality check</a:t>
            </a:r>
            <a:endParaRPr lang="en-AU" dirty="0">
              <a:solidFill>
                <a:srgbClr val="800000"/>
              </a:solidFill>
            </a:endParaRPr>
          </a:p>
        </p:txBody>
      </p:sp>
      <p:sp>
        <p:nvSpPr>
          <p:cNvPr id="3" name="TextBox 2"/>
          <p:cNvSpPr txBox="1"/>
          <p:nvPr/>
        </p:nvSpPr>
        <p:spPr>
          <a:xfrm>
            <a:off x="337626" y="1349713"/>
            <a:ext cx="8349174" cy="1477327"/>
          </a:xfrm>
          <a:prstGeom prst="rect">
            <a:avLst/>
          </a:prstGeom>
          <a:noFill/>
        </p:spPr>
        <p:txBody>
          <a:bodyPr wrap="square" rtlCol="0">
            <a:spAutoFit/>
          </a:bodyPr>
          <a:lstStyle/>
          <a:p>
            <a:r>
              <a:rPr lang="is-IS" sz="2400" b="1" dirty="0" smtClean="0"/>
              <a:t>No.1 </a:t>
            </a:r>
            <a:r>
              <a:rPr lang="is-IS" sz="2400" dirty="0" smtClean="0"/>
              <a:t>“</a:t>
            </a:r>
            <a:r>
              <a:rPr lang="is-IS" sz="2400" dirty="0"/>
              <a:t>Standard </a:t>
            </a:r>
            <a:r>
              <a:rPr lang="is-IS" sz="2400" dirty="0" smtClean="0"/>
              <a:t>xray equipment </a:t>
            </a:r>
            <a:r>
              <a:rPr lang="is-IS" sz="2400" dirty="0"/>
              <a:t>maybe used however specialised equipment makes the task easier, quicker and produces more diagnostic images</a:t>
            </a:r>
            <a:r>
              <a:rPr lang="is-IS" sz="2400" dirty="0" smtClean="0"/>
              <a:t>”</a:t>
            </a:r>
          </a:p>
          <a:p>
            <a:endParaRPr lang="is-IS" dirty="0" smtClean="0"/>
          </a:p>
        </p:txBody>
      </p:sp>
      <p:sp>
        <p:nvSpPr>
          <p:cNvPr id="4" name="TextBox 3"/>
          <p:cNvSpPr txBox="1"/>
          <p:nvPr/>
        </p:nvSpPr>
        <p:spPr>
          <a:xfrm>
            <a:off x="618233" y="2632068"/>
            <a:ext cx="7686140" cy="830997"/>
          </a:xfrm>
          <a:prstGeom prst="rect">
            <a:avLst/>
          </a:prstGeom>
          <a:noFill/>
        </p:spPr>
        <p:txBody>
          <a:bodyPr wrap="square" rtlCol="0">
            <a:spAutoFit/>
          </a:bodyPr>
          <a:lstStyle/>
          <a:p>
            <a:pPr algn="just"/>
            <a:r>
              <a:rPr lang="en-AU" sz="2400" b="1" dirty="0" smtClean="0"/>
              <a:t>No.2</a:t>
            </a:r>
            <a:r>
              <a:rPr lang="en-AU" sz="2400" dirty="0" smtClean="0"/>
              <a:t>: Like learning any new technical skill, practice and patience are essential.</a:t>
            </a:r>
            <a:endParaRPr lang="en-AU" sz="2400" dirty="0"/>
          </a:p>
        </p:txBody>
      </p:sp>
      <p:sp>
        <p:nvSpPr>
          <p:cNvPr id="5" name="Rectangle 4"/>
          <p:cNvSpPr/>
          <p:nvPr/>
        </p:nvSpPr>
        <p:spPr>
          <a:xfrm>
            <a:off x="337626" y="3608501"/>
            <a:ext cx="8239680" cy="646331"/>
          </a:xfrm>
          <a:prstGeom prst="rect">
            <a:avLst/>
          </a:prstGeom>
          <a:noFill/>
        </p:spPr>
        <p:txBody>
          <a:bodyPr wrap="none" lIns="91440" tIns="45720" rIns="91440" bIns="45720">
            <a:spAutoFit/>
            <a:scene3d>
              <a:camera prst="orthographicFront"/>
              <a:lightRig rig="threePt" dir="t"/>
            </a:scene3d>
            <a:sp3d extrusionH="57150">
              <a:bevelT w="57150" h="38100" prst="artDeco"/>
              <a:bevelB w="57150" h="38100" prst="artDeco"/>
            </a:sp3d>
          </a:bodyPr>
          <a:lstStyle/>
          <a:p>
            <a:pPr algn="ctr"/>
            <a:r>
              <a:rPr lang="en-AU" sz="3600" b="1" cap="none" spc="0"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Did I mention practice and patience?</a:t>
            </a:r>
            <a:endParaRPr lang="en-AU" sz="3600" b="1" cap="none" spc="0"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Tree>
    <p:extLst>
      <p:ext uri="{BB962C8B-B14F-4D97-AF65-F5344CB8AC3E}">
        <p14:creationId xmlns:p14="http://schemas.microsoft.com/office/powerpoint/2010/main" val="3426069901"/>
      </p:ext>
    </p:extLst>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1"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49" presetClass="entr" presetSubtype="0" decel="100000" fill="hold" grpId="2"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 calcmode="lin" valueType="num">
                                      <p:cBhvr>
                                        <p:cTn id="25" dur="500" fill="hold"/>
                                        <p:tgtEl>
                                          <p:spTgt spid="5"/>
                                        </p:tgtEl>
                                        <p:attrNameLst>
                                          <p:attrName>style.rotation</p:attrName>
                                        </p:attrNameLst>
                                      </p:cBhvr>
                                      <p:tavLst>
                                        <p:tav tm="0">
                                          <p:val>
                                            <p:fltVal val="360"/>
                                          </p:val>
                                        </p:tav>
                                        <p:tav tm="100000">
                                          <p:val>
                                            <p:fltVal val="0"/>
                                          </p:val>
                                        </p:tav>
                                      </p:tavLst>
                                    </p:anim>
                                    <p:animEffect transition="in" filter="fade">
                                      <p:cBhvr>
                                        <p:cTn id="26"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1"/>
      <p:bldP spid="5" grpId="2"/>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rgbClr val="800000"/>
                </a:solidFill>
              </a:rPr>
              <a:t>Basic Concepts: Source of radiation</a:t>
            </a:r>
            <a:endParaRPr lang="en-AU" dirty="0">
              <a:solidFill>
                <a:srgbClr val="800000"/>
              </a:solidFill>
            </a:endParaRPr>
          </a:p>
        </p:txBody>
      </p:sp>
      <p:grpSp>
        <p:nvGrpSpPr>
          <p:cNvPr id="14" name="Group 13"/>
          <p:cNvGrpSpPr/>
          <p:nvPr/>
        </p:nvGrpSpPr>
        <p:grpSpPr>
          <a:xfrm>
            <a:off x="265318" y="1063229"/>
            <a:ext cx="2781300" cy="3513146"/>
            <a:chOff x="265318" y="1063229"/>
            <a:chExt cx="2781300" cy="3513146"/>
          </a:xfrm>
        </p:grpSpPr>
        <p:pic>
          <p:nvPicPr>
            <p:cNvPr id="4" name="Picture 3" descr="FIxed xray.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5318" y="1063229"/>
              <a:ext cx="2781300" cy="2190750"/>
            </a:xfrm>
            <a:prstGeom prst="rect">
              <a:avLst/>
            </a:prstGeom>
            <a:ln w="12700">
              <a:solidFill>
                <a:srgbClr val="D10202"/>
              </a:solidFill>
            </a:ln>
          </p:spPr>
        </p:pic>
        <p:sp>
          <p:nvSpPr>
            <p:cNvPr id="7" name="TextBox 6"/>
            <p:cNvSpPr txBox="1"/>
            <p:nvPr/>
          </p:nvSpPr>
          <p:spPr>
            <a:xfrm>
              <a:off x="265318" y="3653045"/>
              <a:ext cx="2781300" cy="923330"/>
            </a:xfrm>
            <a:prstGeom prst="rect">
              <a:avLst/>
            </a:prstGeom>
            <a:noFill/>
            <a:ln w="12700">
              <a:solidFill>
                <a:srgbClr val="D10202"/>
              </a:solidFill>
            </a:ln>
          </p:spPr>
          <p:txBody>
            <a:bodyPr wrap="square" rtlCol="0">
              <a:spAutoFit/>
            </a:bodyPr>
            <a:lstStyle/>
            <a:p>
              <a:pPr marL="285750" indent="-285750">
                <a:buFont typeface="Arial"/>
                <a:buChar char="•"/>
              </a:pPr>
              <a:r>
                <a:rPr lang="en-AU" dirty="0" smtClean="0"/>
                <a:t>difficult to change beam angle</a:t>
              </a:r>
            </a:p>
            <a:p>
              <a:pPr marL="285750" indent="-285750">
                <a:buFont typeface="Arial"/>
                <a:buChar char="•"/>
              </a:pPr>
              <a:r>
                <a:rPr lang="en-AU" dirty="0" smtClean="0"/>
                <a:t>usually in wrong room</a:t>
              </a:r>
              <a:endParaRPr lang="en-AU" dirty="0"/>
            </a:p>
          </p:txBody>
        </p:sp>
        <p:cxnSp>
          <p:nvCxnSpPr>
            <p:cNvPr id="9" name="Straight Connector 8"/>
            <p:cNvCxnSpPr>
              <a:stCxn id="4" idx="2"/>
              <a:endCxn id="7" idx="0"/>
            </p:cNvCxnSpPr>
            <p:nvPr/>
          </p:nvCxnSpPr>
          <p:spPr>
            <a:xfrm>
              <a:off x="1655968" y="3253979"/>
              <a:ext cx="0" cy="399066"/>
            </a:xfrm>
            <a:prstGeom prst="line">
              <a:avLst/>
            </a:prstGeom>
            <a:ln w="12700">
              <a:solidFill>
                <a:srgbClr val="D10202"/>
              </a:solidFill>
            </a:ln>
          </p:spPr>
          <p:style>
            <a:lnRef idx="2">
              <a:schemeClr val="accent1"/>
            </a:lnRef>
            <a:fillRef idx="0">
              <a:schemeClr val="accent1"/>
            </a:fillRef>
            <a:effectRef idx="1">
              <a:schemeClr val="accent1"/>
            </a:effectRef>
            <a:fontRef idx="minor">
              <a:schemeClr val="tx1"/>
            </a:fontRef>
          </p:style>
        </p:cxnSp>
      </p:grpSp>
      <p:grpSp>
        <p:nvGrpSpPr>
          <p:cNvPr id="15" name="Group 14"/>
          <p:cNvGrpSpPr/>
          <p:nvPr/>
        </p:nvGrpSpPr>
        <p:grpSpPr>
          <a:xfrm>
            <a:off x="3666357" y="1063229"/>
            <a:ext cx="5303110" cy="3582396"/>
            <a:chOff x="3666357" y="1063229"/>
            <a:chExt cx="5303110" cy="3582396"/>
          </a:xfrm>
        </p:grpSpPr>
        <p:pic>
          <p:nvPicPr>
            <p:cNvPr id="5" name="Picture 4" descr="Nomad.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666357" y="1063229"/>
              <a:ext cx="2130074" cy="2190750"/>
            </a:xfrm>
            <a:prstGeom prst="rect">
              <a:avLst/>
            </a:prstGeom>
            <a:ln w="25400">
              <a:solidFill>
                <a:srgbClr val="008000"/>
              </a:solidFill>
            </a:ln>
          </p:spPr>
        </p:pic>
        <p:pic>
          <p:nvPicPr>
            <p:cNvPr id="6" name="Picture 5" descr="Dental machine on stand.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518367" y="1063229"/>
              <a:ext cx="2451100" cy="2190750"/>
            </a:xfrm>
            <a:prstGeom prst="rect">
              <a:avLst/>
            </a:prstGeom>
            <a:ln w="25400">
              <a:solidFill>
                <a:srgbClr val="008000"/>
              </a:solidFill>
            </a:ln>
          </p:spPr>
        </p:pic>
        <p:sp>
          <p:nvSpPr>
            <p:cNvPr id="12" name="TextBox 11"/>
            <p:cNvSpPr txBox="1"/>
            <p:nvPr/>
          </p:nvSpPr>
          <p:spPr>
            <a:xfrm>
              <a:off x="3666358" y="3445296"/>
              <a:ext cx="4774977" cy="1200329"/>
            </a:xfrm>
            <a:prstGeom prst="rect">
              <a:avLst/>
            </a:prstGeom>
            <a:noFill/>
            <a:ln w="25400">
              <a:solidFill>
                <a:srgbClr val="008000"/>
              </a:solidFill>
            </a:ln>
          </p:spPr>
          <p:txBody>
            <a:bodyPr wrap="square" rtlCol="0">
              <a:spAutoFit/>
            </a:bodyPr>
            <a:lstStyle/>
            <a:p>
              <a:pPr marL="285750" indent="-285750" algn="just">
                <a:buFont typeface="Arial"/>
                <a:buChar char="•"/>
              </a:pPr>
              <a:r>
                <a:rPr lang="en-AU" dirty="0" smtClean="0"/>
                <a:t>smaller focal spot and film focal distance gives more detailed images</a:t>
              </a:r>
            </a:p>
            <a:p>
              <a:pPr marL="285750" indent="-285750" algn="just">
                <a:buFont typeface="Arial"/>
                <a:buChar char="•"/>
              </a:pPr>
              <a:r>
                <a:rPr lang="en-AU" dirty="0" smtClean="0"/>
                <a:t>cone reduces scatter</a:t>
              </a:r>
            </a:p>
            <a:p>
              <a:pPr marL="285750" indent="-285750" algn="just">
                <a:buFont typeface="Arial"/>
                <a:buChar char="•"/>
              </a:pPr>
              <a:r>
                <a:rPr lang="en-AU" dirty="0" smtClean="0"/>
                <a:t>fixed </a:t>
              </a:r>
              <a:r>
                <a:rPr lang="en-AU" dirty="0" err="1" smtClean="0"/>
                <a:t>kVp</a:t>
              </a:r>
              <a:r>
                <a:rPr lang="en-AU" dirty="0" smtClean="0"/>
                <a:t> and mA</a:t>
              </a:r>
              <a:endParaRPr lang="en-AU" dirty="0"/>
            </a:p>
          </p:txBody>
        </p:sp>
        <p:cxnSp>
          <p:nvCxnSpPr>
            <p:cNvPr id="8" name="Straight Connector 7"/>
            <p:cNvCxnSpPr>
              <a:stCxn id="5" idx="3"/>
              <a:endCxn id="6" idx="1"/>
            </p:cNvCxnSpPr>
            <p:nvPr/>
          </p:nvCxnSpPr>
          <p:spPr>
            <a:xfrm>
              <a:off x="5796431" y="2158604"/>
              <a:ext cx="721936" cy="0"/>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cxnSp>
          <p:nvCxnSpPr>
            <p:cNvPr id="11" name="Straight Connector 10"/>
            <p:cNvCxnSpPr/>
            <p:nvPr/>
          </p:nvCxnSpPr>
          <p:spPr>
            <a:xfrm>
              <a:off x="6170837" y="2158604"/>
              <a:ext cx="0" cy="1286692"/>
            </a:xfrm>
            <a:prstGeom prst="line">
              <a:avLst/>
            </a:prstGeom>
            <a:ln>
              <a:solidFill>
                <a:srgbClr val="008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2347518760"/>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rgbClr val="800000"/>
                </a:solidFill>
              </a:rPr>
              <a:t>Basic Concepts: Capture the image</a:t>
            </a:r>
            <a:endParaRPr lang="en-AU" dirty="0">
              <a:solidFill>
                <a:srgbClr val="800000"/>
              </a:solidFill>
            </a:endParaRPr>
          </a:p>
        </p:txBody>
      </p:sp>
      <p:pic>
        <p:nvPicPr>
          <p:cNvPr id="5" name="Picture 4" descr="EVA sensor.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0007" y="3114835"/>
            <a:ext cx="3136900" cy="1943100"/>
          </a:xfrm>
          <a:prstGeom prst="rect">
            <a:avLst/>
          </a:prstGeom>
        </p:spPr>
      </p:pic>
      <p:pic>
        <p:nvPicPr>
          <p:cNvPr id="7" name="Picture 6" descr="IMG_2249 (1).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201" y="3407469"/>
            <a:ext cx="1533151" cy="1398526"/>
          </a:xfrm>
          <a:prstGeom prst="rect">
            <a:avLst/>
          </a:prstGeom>
        </p:spPr>
      </p:pic>
      <p:pic>
        <p:nvPicPr>
          <p:cNvPr id="8" name="Picture 7" descr="IMG_2250 (1).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00341" y="3407469"/>
            <a:ext cx="1560493" cy="1398526"/>
          </a:xfrm>
          <a:prstGeom prst="rect">
            <a:avLst/>
          </a:prstGeom>
        </p:spPr>
      </p:pic>
      <p:pic>
        <p:nvPicPr>
          <p:cNvPr id="9" name="Picture 8" descr="durr-vistascan-mini-view-2.jp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94682" y="1229739"/>
            <a:ext cx="2486268" cy="1398526"/>
          </a:xfrm>
          <a:prstGeom prst="rect">
            <a:avLst/>
          </a:prstGeom>
        </p:spPr>
      </p:pic>
      <p:pic>
        <p:nvPicPr>
          <p:cNvPr id="10" name="Picture 9" descr="IMG_2254.jp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2631" y="1222760"/>
            <a:ext cx="2835418" cy="1586348"/>
          </a:xfrm>
          <a:prstGeom prst="rect">
            <a:avLst/>
          </a:prstGeom>
        </p:spPr>
      </p:pic>
      <p:grpSp>
        <p:nvGrpSpPr>
          <p:cNvPr id="3" name="Group 2"/>
          <p:cNvGrpSpPr/>
          <p:nvPr/>
        </p:nvGrpSpPr>
        <p:grpSpPr>
          <a:xfrm>
            <a:off x="2002841" y="2013395"/>
            <a:ext cx="3913629" cy="1808438"/>
            <a:chOff x="2002841" y="2013395"/>
            <a:chExt cx="3913629" cy="1808438"/>
          </a:xfrm>
        </p:grpSpPr>
        <p:sp>
          <p:nvSpPr>
            <p:cNvPr id="11" name="TextBox 10"/>
            <p:cNvSpPr txBox="1"/>
            <p:nvPr/>
          </p:nvSpPr>
          <p:spPr>
            <a:xfrm>
              <a:off x="4623450" y="2809108"/>
              <a:ext cx="682081" cy="369332"/>
            </a:xfrm>
            <a:prstGeom prst="rect">
              <a:avLst/>
            </a:prstGeom>
            <a:noFill/>
            <a:ln>
              <a:solidFill>
                <a:srgbClr val="800000"/>
              </a:solidFill>
            </a:ln>
          </p:spPr>
          <p:txBody>
            <a:bodyPr wrap="square" rtlCol="0">
              <a:spAutoFit/>
            </a:bodyPr>
            <a:lstStyle/>
            <a:p>
              <a:r>
                <a:rPr lang="en-AU" dirty="0" smtClean="0"/>
                <a:t>Dot</a:t>
              </a:r>
              <a:endParaRPr lang="en-AU" dirty="0"/>
            </a:p>
          </p:txBody>
        </p:sp>
        <p:cxnSp>
          <p:nvCxnSpPr>
            <p:cNvPr id="13" name="Straight Arrow Connector 12"/>
            <p:cNvCxnSpPr>
              <a:stCxn id="11" idx="1"/>
            </p:cNvCxnSpPr>
            <p:nvPr/>
          </p:nvCxnSpPr>
          <p:spPr>
            <a:xfrm flipH="1">
              <a:off x="2002841" y="2993774"/>
              <a:ext cx="2620609" cy="828059"/>
            </a:xfrm>
            <a:prstGeom prst="straightConnector1">
              <a:avLst/>
            </a:prstGeom>
            <a:ln>
              <a:solidFill>
                <a:srgbClr val="800000"/>
              </a:solidFill>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a:stCxn id="11" idx="1"/>
            </p:cNvCxnSpPr>
            <p:nvPr/>
          </p:nvCxnSpPr>
          <p:spPr>
            <a:xfrm flipH="1">
              <a:off x="2871017" y="2993774"/>
              <a:ext cx="1752433" cy="743666"/>
            </a:xfrm>
            <a:prstGeom prst="straightConnector1">
              <a:avLst/>
            </a:prstGeom>
            <a:ln>
              <a:solidFill>
                <a:srgbClr val="800000"/>
              </a:solidFill>
              <a:tailEnd type="arrow"/>
            </a:ln>
          </p:spPr>
          <p:style>
            <a:lnRef idx="2">
              <a:schemeClr val="accent1"/>
            </a:lnRef>
            <a:fillRef idx="0">
              <a:schemeClr val="accent1"/>
            </a:fillRef>
            <a:effectRef idx="1">
              <a:schemeClr val="accent1"/>
            </a:effectRef>
            <a:fontRef idx="minor">
              <a:schemeClr val="tx1"/>
            </a:fontRef>
          </p:style>
        </p:cxnSp>
        <p:cxnSp>
          <p:nvCxnSpPr>
            <p:cNvPr id="19" name="Straight Arrow Connector 18"/>
            <p:cNvCxnSpPr/>
            <p:nvPr/>
          </p:nvCxnSpPr>
          <p:spPr>
            <a:xfrm flipV="1">
              <a:off x="5305531" y="2013395"/>
              <a:ext cx="610939" cy="807770"/>
            </a:xfrm>
            <a:prstGeom prst="straightConnector1">
              <a:avLst/>
            </a:prstGeom>
            <a:ln>
              <a:solidFill>
                <a:srgbClr val="800000"/>
              </a:solidFill>
              <a:tailEnd type="arrow"/>
            </a:ln>
          </p:spPr>
          <p:style>
            <a:lnRef idx="2">
              <a:schemeClr val="accent1"/>
            </a:lnRef>
            <a:fillRef idx="0">
              <a:schemeClr val="accent1"/>
            </a:fillRef>
            <a:effectRef idx="1">
              <a:schemeClr val="accent1"/>
            </a:effectRef>
            <a:fontRef idx="minor">
              <a:schemeClr val="tx1"/>
            </a:fontRef>
          </p:style>
        </p:cxnSp>
      </p:grpSp>
      <p:sp>
        <p:nvSpPr>
          <p:cNvPr id="25" name="TextBox 24"/>
          <p:cNvSpPr txBox="1"/>
          <p:nvPr/>
        </p:nvSpPr>
        <p:spPr>
          <a:xfrm>
            <a:off x="2636687" y="1053450"/>
            <a:ext cx="937300" cy="369332"/>
          </a:xfrm>
          <a:prstGeom prst="rect">
            <a:avLst/>
          </a:prstGeom>
          <a:solidFill>
            <a:schemeClr val="bg1"/>
          </a:solidFill>
        </p:spPr>
        <p:txBody>
          <a:bodyPr wrap="square" rtlCol="0">
            <a:spAutoFit/>
          </a:bodyPr>
          <a:lstStyle/>
          <a:p>
            <a:r>
              <a:rPr lang="en-AU" dirty="0" smtClean="0"/>
              <a:t>Paper</a:t>
            </a:r>
            <a:endParaRPr lang="en-AU" dirty="0"/>
          </a:p>
        </p:txBody>
      </p:sp>
      <p:sp>
        <p:nvSpPr>
          <p:cNvPr id="26" name="TextBox 25"/>
          <p:cNvSpPr txBox="1"/>
          <p:nvPr/>
        </p:nvSpPr>
        <p:spPr>
          <a:xfrm>
            <a:off x="1270112" y="1053450"/>
            <a:ext cx="821857" cy="369332"/>
          </a:xfrm>
          <a:prstGeom prst="rect">
            <a:avLst/>
          </a:prstGeom>
          <a:solidFill>
            <a:schemeClr val="bg1"/>
          </a:solidFill>
        </p:spPr>
        <p:txBody>
          <a:bodyPr wrap="square" rtlCol="0">
            <a:spAutoFit/>
          </a:bodyPr>
          <a:lstStyle/>
          <a:p>
            <a:r>
              <a:rPr lang="en-AU" dirty="0" smtClean="0"/>
              <a:t>Lead</a:t>
            </a:r>
            <a:endParaRPr lang="en-AU" dirty="0"/>
          </a:p>
        </p:txBody>
      </p:sp>
      <p:sp>
        <p:nvSpPr>
          <p:cNvPr id="27" name="TextBox 26"/>
          <p:cNvSpPr txBox="1"/>
          <p:nvPr/>
        </p:nvSpPr>
        <p:spPr>
          <a:xfrm>
            <a:off x="2636688" y="2670608"/>
            <a:ext cx="990995" cy="369332"/>
          </a:xfrm>
          <a:prstGeom prst="rect">
            <a:avLst/>
          </a:prstGeom>
          <a:solidFill>
            <a:schemeClr val="bg1"/>
          </a:solidFill>
        </p:spPr>
        <p:txBody>
          <a:bodyPr wrap="square" rtlCol="0">
            <a:spAutoFit/>
          </a:bodyPr>
          <a:lstStyle/>
          <a:p>
            <a:r>
              <a:rPr lang="en-AU" dirty="0" smtClean="0"/>
              <a:t>Film</a:t>
            </a:r>
            <a:endParaRPr lang="en-AU" dirty="0"/>
          </a:p>
        </p:txBody>
      </p:sp>
      <p:sp>
        <p:nvSpPr>
          <p:cNvPr id="28" name="TextBox 27"/>
          <p:cNvSpPr txBox="1"/>
          <p:nvPr/>
        </p:nvSpPr>
        <p:spPr>
          <a:xfrm>
            <a:off x="264272" y="1814319"/>
            <a:ext cx="1005840" cy="369332"/>
          </a:xfrm>
          <a:prstGeom prst="rect">
            <a:avLst/>
          </a:prstGeom>
          <a:solidFill>
            <a:schemeClr val="bg1"/>
          </a:solidFill>
        </p:spPr>
        <p:txBody>
          <a:bodyPr wrap="square" rtlCol="0">
            <a:spAutoFit/>
          </a:bodyPr>
          <a:lstStyle/>
          <a:p>
            <a:r>
              <a:rPr lang="en-AU" dirty="0" smtClean="0"/>
              <a:t>Plastic</a:t>
            </a:r>
            <a:endParaRPr lang="en-AU" dirty="0"/>
          </a:p>
        </p:txBody>
      </p:sp>
      <p:cxnSp>
        <p:nvCxnSpPr>
          <p:cNvPr id="30" name="Straight Connector 29"/>
          <p:cNvCxnSpPr/>
          <p:nvPr/>
        </p:nvCxnSpPr>
        <p:spPr>
          <a:xfrm>
            <a:off x="1990351" y="1330450"/>
            <a:ext cx="260480" cy="381539"/>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H="1">
            <a:off x="2636687" y="1330450"/>
            <a:ext cx="234330" cy="381539"/>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2871017" y="1330450"/>
            <a:ext cx="135450" cy="381539"/>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a:stCxn id="28" idx="3"/>
          </p:cNvCxnSpPr>
          <p:nvPr/>
        </p:nvCxnSpPr>
        <p:spPr>
          <a:xfrm flipV="1">
            <a:off x="1270112" y="1929001"/>
            <a:ext cx="498398" cy="69984"/>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a:stCxn id="27" idx="0"/>
          </p:cNvCxnSpPr>
          <p:nvPr/>
        </p:nvCxnSpPr>
        <p:spPr>
          <a:xfrm flipH="1" flipV="1">
            <a:off x="2871017" y="2218351"/>
            <a:ext cx="261169" cy="452257"/>
          </a:xfrm>
          <a:prstGeom prst="line">
            <a:avLst/>
          </a:prstGeom>
          <a:ln>
            <a:solidFill>
              <a:srgbClr val="800000"/>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39454501"/>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AU" dirty="0" smtClean="0">
                <a:solidFill>
                  <a:srgbClr val="800000"/>
                </a:solidFill>
              </a:rPr>
              <a:t>Basic Concepts: Processing the image</a:t>
            </a:r>
            <a:endParaRPr lang="en-AU" dirty="0">
              <a:solidFill>
                <a:srgbClr val="800000"/>
              </a:solidFill>
            </a:endParaRPr>
          </a:p>
        </p:txBody>
      </p:sp>
      <p:pic>
        <p:nvPicPr>
          <p:cNvPr id="5" name="Picture 4" descr="Unknown.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7206" y="1157401"/>
            <a:ext cx="2917432" cy="2206295"/>
          </a:xfrm>
          <a:prstGeom prst="rect">
            <a:avLst/>
          </a:prstGeom>
        </p:spPr>
      </p:pic>
      <p:pic>
        <p:nvPicPr>
          <p:cNvPr id="6" name="Picture 5" descr="images.jpe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73043" y="1170901"/>
            <a:ext cx="3084718" cy="2192795"/>
          </a:xfrm>
          <a:prstGeom prst="rect">
            <a:avLst/>
          </a:prstGeom>
        </p:spPr>
      </p:pic>
      <p:sp>
        <p:nvSpPr>
          <p:cNvPr id="7" name="TextBox 6"/>
          <p:cNvSpPr txBox="1"/>
          <p:nvPr/>
        </p:nvSpPr>
        <p:spPr>
          <a:xfrm>
            <a:off x="457200" y="3809776"/>
            <a:ext cx="3167438" cy="646331"/>
          </a:xfrm>
          <a:prstGeom prst="rect">
            <a:avLst/>
          </a:prstGeom>
          <a:noFill/>
        </p:spPr>
        <p:txBody>
          <a:bodyPr wrap="square" rtlCol="0">
            <a:spAutoFit/>
          </a:bodyPr>
          <a:lstStyle/>
          <a:p>
            <a:r>
              <a:rPr lang="en-AU" dirty="0" smtClean="0"/>
              <a:t>Manual processing of film</a:t>
            </a:r>
          </a:p>
          <a:p>
            <a:r>
              <a:rPr lang="en-AU" dirty="0" smtClean="0"/>
              <a:t>(</a:t>
            </a:r>
            <a:r>
              <a:rPr lang="en-AU" dirty="0" err="1" smtClean="0"/>
              <a:t>chairside</a:t>
            </a:r>
            <a:r>
              <a:rPr lang="en-AU" dirty="0" smtClean="0"/>
              <a:t> or darkroom)</a:t>
            </a:r>
            <a:endParaRPr lang="en-AU" dirty="0"/>
          </a:p>
        </p:txBody>
      </p:sp>
      <p:sp>
        <p:nvSpPr>
          <p:cNvPr id="8" name="TextBox 7"/>
          <p:cNvSpPr txBox="1"/>
          <p:nvPr/>
        </p:nvSpPr>
        <p:spPr>
          <a:xfrm>
            <a:off x="4517739" y="3821833"/>
            <a:ext cx="2491991" cy="646331"/>
          </a:xfrm>
          <a:prstGeom prst="rect">
            <a:avLst/>
          </a:prstGeom>
          <a:noFill/>
        </p:spPr>
        <p:txBody>
          <a:bodyPr wrap="square" rtlCol="0">
            <a:spAutoFit/>
          </a:bodyPr>
          <a:lstStyle/>
          <a:p>
            <a:r>
              <a:rPr lang="en-AU" dirty="0" smtClean="0"/>
              <a:t>Scanning and electronic processing</a:t>
            </a:r>
            <a:endParaRPr lang="en-AU" dirty="0"/>
          </a:p>
        </p:txBody>
      </p:sp>
      <p:sp>
        <p:nvSpPr>
          <p:cNvPr id="9" name="TextBox 8"/>
          <p:cNvSpPr txBox="1"/>
          <p:nvPr/>
        </p:nvSpPr>
        <p:spPr>
          <a:xfrm>
            <a:off x="457200" y="4375172"/>
            <a:ext cx="3433522" cy="646331"/>
          </a:xfrm>
          <a:prstGeom prst="rect">
            <a:avLst/>
          </a:prstGeom>
          <a:noFill/>
        </p:spPr>
        <p:txBody>
          <a:bodyPr wrap="square" rtlCol="0">
            <a:spAutoFit/>
          </a:bodyPr>
          <a:lstStyle/>
          <a:p>
            <a:r>
              <a:rPr lang="en-AU" b="1" dirty="0" smtClean="0">
                <a:solidFill>
                  <a:srgbClr val="D10202"/>
                </a:solidFill>
              </a:rPr>
              <a:t>Don</a:t>
            </a:r>
            <a:r>
              <a:rPr lang="uk-UA" b="1" dirty="0" smtClean="0">
                <a:solidFill>
                  <a:srgbClr val="D10202"/>
                </a:solidFill>
              </a:rPr>
              <a:t>’</a:t>
            </a:r>
            <a:r>
              <a:rPr lang="en-AU" b="1" dirty="0" smtClean="0">
                <a:solidFill>
                  <a:srgbClr val="D10202"/>
                </a:solidFill>
              </a:rPr>
              <a:t>t put film in automatic processors!</a:t>
            </a:r>
            <a:endParaRPr lang="en-AU" b="1" dirty="0">
              <a:solidFill>
                <a:srgbClr val="D10202"/>
              </a:solidFill>
            </a:endParaRPr>
          </a:p>
        </p:txBody>
      </p:sp>
    </p:spTree>
    <p:extLst>
      <p:ext uri="{BB962C8B-B14F-4D97-AF65-F5344CB8AC3E}">
        <p14:creationId xmlns:p14="http://schemas.microsoft.com/office/powerpoint/2010/main" val="3674458411"/>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944" y="196200"/>
            <a:ext cx="8229600" cy="857250"/>
          </a:xfrm>
        </p:spPr>
        <p:txBody>
          <a:bodyPr/>
          <a:lstStyle/>
          <a:p>
            <a:r>
              <a:rPr lang="en-AU" dirty="0" smtClean="0">
                <a:solidFill>
                  <a:srgbClr val="800000"/>
                </a:solidFill>
              </a:rPr>
              <a:t>Fundamental concepts</a:t>
            </a:r>
            <a:endParaRPr lang="en-AU" dirty="0">
              <a:solidFill>
                <a:srgbClr val="800000"/>
              </a:solidFill>
            </a:endParaRPr>
          </a:p>
        </p:txBody>
      </p:sp>
      <p:sp>
        <p:nvSpPr>
          <p:cNvPr id="3" name="TextBox 2"/>
          <p:cNvSpPr txBox="1"/>
          <p:nvPr/>
        </p:nvSpPr>
        <p:spPr>
          <a:xfrm>
            <a:off x="5411624" y="1643014"/>
            <a:ext cx="3429921" cy="1754327"/>
          </a:xfrm>
          <a:prstGeom prst="rect">
            <a:avLst/>
          </a:prstGeom>
          <a:noFill/>
        </p:spPr>
        <p:txBody>
          <a:bodyPr wrap="square" rtlCol="0">
            <a:spAutoFit/>
          </a:bodyPr>
          <a:lstStyle/>
          <a:p>
            <a:r>
              <a:rPr lang="en-AU" dirty="0" smtClean="0"/>
              <a:t>There are only 2 positioning techniques that you need to learn.</a:t>
            </a:r>
          </a:p>
          <a:p>
            <a:endParaRPr lang="en-AU" dirty="0" smtClean="0"/>
          </a:p>
          <a:p>
            <a:pPr marL="285750" indent="-285750">
              <a:buFont typeface="Arial"/>
              <a:buChar char="•"/>
            </a:pPr>
            <a:r>
              <a:rPr lang="en-AU" dirty="0" smtClean="0"/>
              <a:t>Parallel technique </a:t>
            </a:r>
          </a:p>
          <a:p>
            <a:pPr marL="285750" indent="-285750">
              <a:buFont typeface="Arial"/>
              <a:buChar char="•"/>
            </a:pPr>
            <a:r>
              <a:rPr lang="en-AU" dirty="0" smtClean="0"/>
              <a:t>Bisecting angle technique</a:t>
            </a:r>
            <a:endParaRPr lang="en-AU" dirty="0"/>
          </a:p>
        </p:txBody>
      </p:sp>
      <p:graphicFrame>
        <p:nvGraphicFramePr>
          <p:cNvPr id="5" name="Diagram 4"/>
          <p:cNvGraphicFramePr/>
          <p:nvPr>
            <p:extLst>
              <p:ext uri="{D42A27DB-BD31-4B8C-83A1-F6EECF244321}">
                <p14:modId xmlns:p14="http://schemas.microsoft.com/office/powerpoint/2010/main" val="1428122904"/>
              </p:ext>
            </p:extLst>
          </p:nvPr>
        </p:nvGraphicFramePr>
        <p:xfrm>
          <a:off x="269967" y="1446750"/>
          <a:ext cx="4456779" cy="272133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38196352"/>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ln>
            <a:noFill/>
          </a:ln>
        </p:spPr>
        <p:txBody>
          <a:bodyPr/>
          <a:lstStyle/>
          <a:p>
            <a:r>
              <a:rPr lang="en-AU" dirty="0" smtClean="0">
                <a:solidFill>
                  <a:srgbClr val="800000"/>
                </a:solidFill>
              </a:rPr>
              <a:t>Parallel technique</a:t>
            </a:r>
            <a:endParaRPr lang="en-AU" dirty="0">
              <a:solidFill>
                <a:srgbClr val="800000"/>
              </a:solidFill>
            </a:endParaRPr>
          </a:p>
        </p:txBody>
      </p:sp>
      <p:grpSp>
        <p:nvGrpSpPr>
          <p:cNvPr id="3" name="Group 2"/>
          <p:cNvGrpSpPr/>
          <p:nvPr/>
        </p:nvGrpSpPr>
        <p:grpSpPr>
          <a:xfrm>
            <a:off x="2483070" y="1700430"/>
            <a:ext cx="4142702" cy="2093183"/>
            <a:chOff x="0" y="0"/>
            <a:chExt cx="2857500" cy="1759585"/>
          </a:xfrm>
        </p:grpSpPr>
        <p:sp>
          <p:nvSpPr>
            <p:cNvPr id="4" name="Rectangle 3"/>
            <p:cNvSpPr/>
            <p:nvPr/>
          </p:nvSpPr>
          <p:spPr>
            <a:xfrm>
              <a:off x="342900" y="0"/>
              <a:ext cx="2171700" cy="456565"/>
            </a:xfrm>
            <a:prstGeom prst="rect">
              <a:avLst/>
            </a:prstGeom>
            <a:solidFill>
              <a:schemeClr val="tx1">
                <a:alpha val="68000"/>
              </a:schemeClr>
            </a:solidFill>
            <a:ln>
              <a:solidFill>
                <a:schemeClr val="accent1"/>
              </a:solidFill>
              <a:prstDash val="sysDash"/>
              <a:tailEnd type="triangle"/>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Rectangle 4"/>
            <p:cNvSpPr/>
            <p:nvPr/>
          </p:nvSpPr>
          <p:spPr>
            <a:xfrm>
              <a:off x="0" y="1553210"/>
              <a:ext cx="2857500" cy="161290"/>
            </a:xfrm>
            <a:prstGeom prst="rect">
              <a:avLst/>
            </a:prstGeom>
            <a:solidFill>
              <a:schemeClr val="tx1">
                <a:alpha val="20000"/>
              </a:schemeClr>
            </a:solidFill>
            <a:ln>
              <a:solidFill>
                <a:schemeClr val="accent1"/>
              </a:solidFill>
              <a:prstDash val="sysDash"/>
              <a:tailEnd type="triangle"/>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6" name="Straight Connector 5"/>
            <p:cNvCxnSpPr/>
            <p:nvPr/>
          </p:nvCxnSpPr>
          <p:spPr>
            <a:xfrm>
              <a:off x="914400" y="456565"/>
              <a:ext cx="0" cy="1256847"/>
            </a:xfrm>
            <a:prstGeom prst="line">
              <a:avLst/>
            </a:prstGeom>
            <a:ln w="19050">
              <a:solidFill>
                <a:schemeClr val="tx1"/>
              </a:solidFill>
              <a:prstDash val="sysDash"/>
              <a:tailEnd type="triangle"/>
            </a:ln>
          </p:spPr>
          <p:style>
            <a:lnRef idx="2">
              <a:schemeClr val="accent1"/>
            </a:lnRef>
            <a:fillRef idx="0">
              <a:schemeClr val="accent1"/>
            </a:fillRef>
            <a:effectRef idx="1">
              <a:schemeClr val="accent1"/>
            </a:effectRef>
            <a:fontRef idx="minor">
              <a:schemeClr val="tx1"/>
            </a:fontRef>
          </p:style>
        </p:cxnSp>
        <p:cxnSp>
          <p:nvCxnSpPr>
            <p:cNvPr id="7" name="Straight Connector 6"/>
            <p:cNvCxnSpPr/>
            <p:nvPr/>
          </p:nvCxnSpPr>
          <p:spPr>
            <a:xfrm>
              <a:off x="1943100" y="456565"/>
              <a:ext cx="0" cy="1256847"/>
            </a:xfrm>
            <a:prstGeom prst="line">
              <a:avLst/>
            </a:prstGeom>
            <a:ln w="19050">
              <a:solidFill>
                <a:schemeClr val="tx1"/>
              </a:solidFill>
              <a:prstDash val="sysDash"/>
              <a:tailEnd type="triangle"/>
            </a:ln>
          </p:spPr>
          <p:style>
            <a:lnRef idx="2">
              <a:schemeClr val="accent1"/>
            </a:lnRef>
            <a:fillRef idx="0">
              <a:schemeClr val="accent1"/>
            </a:fillRef>
            <a:effectRef idx="1">
              <a:schemeClr val="accent1"/>
            </a:effectRef>
            <a:fontRef idx="minor">
              <a:schemeClr val="tx1"/>
            </a:fontRef>
          </p:style>
        </p:cxnSp>
        <p:sp>
          <p:nvSpPr>
            <p:cNvPr id="8" name="Rounded Rectangle 7"/>
            <p:cNvSpPr/>
            <p:nvPr/>
          </p:nvSpPr>
          <p:spPr>
            <a:xfrm>
              <a:off x="914400" y="1096010"/>
              <a:ext cx="1028700" cy="228518"/>
            </a:xfrm>
            <a:prstGeom prst="roundRect">
              <a:avLst/>
            </a:prstGeom>
            <a:pattFill prst="lgConfetti">
              <a:fgClr>
                <a:prstClr val="black"/>
              </a:fgClr>
              <a:bgClr>
                <a:prstClr val="white"/>
              </a:bgClr>
            </a:pattFill>
            <a:ln>
              <a:solidFill>
                <a:schemeClr val="accent1"/>
              </a:solidFill>
              <a:prstDash val="sysDash"/>
              <a:tailEnd type="triangle"/>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9" name="Rounded Rectangle 8"/>
            <p:cNvSpPr/>
            <p:nvPr/>
          </p:nvSpPr>
          <p:spPr>
            <a:xfrm flipV="1">
              <a:off x="914400" y="1714500"/>
              <a:ext cx="1028700" cy="45085"/>
            </a:xfrm>
            <a:prstGeom prst="roundRect">
              <a:avLst/>
            </a:prstGeom>
            <a:solidFill>
              <a:schemeClr val="tx1"/>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sp>
        <p:nvSpPr>
          <p:cNvPr id="10" name="TextBox 9"/>
          <p:cNvSpPr txBox="1"/>
          <p:nvPr/>
        </p:nvSpPr>
        <p:spPr>
          <a:xfrm>
            <a:off x="746716" y="1712486"/>
            <a:ext cx="1897128" cy="369332"/>
          </a:xfrm>
          <a:prstGeom prst="rect">
            <a:avLst/>
          </a:prstGeom>
          <a:noFill/>
        </p:spPr>
        <p:txBody>
          <a:bodyPr wrap="square" rtlCol="0">
            <a:spAutoFit/>
          </a:bodyPr>
          <a:lstStyle/>
          <a:p>
            <a:r>
              <a:rPr lang="en-AU" dirty="0" smtClean="0"/>
              <a:t>X-ray cone</a:t>
            </a:r>
            <a:endParaRPr lang="en-AU" dirty="0"/>
          </a:p>
        </p:txBody>
      </p:sp>
      <p:sp>
        <p:nvSpPr>
          <p:cNvPr id="11" name="TextBox 10"/>
          <p:cNvSpPr txBox="1"/>
          <p:nvPr/>
        </p:nvSpPr>
        <p:spPr>
          <a:xfrm>
            <a:off x="923566" y="2999075"/>
            <a:ext cx="1559504" cy="369332"/>
          </a:xfrm>
          <a:prstGeom prst="rect">
            <a:avLst/>
          </a:prstGeom>
          <a:noFill/>
        </p:spPr>
        <p:txBody>
          <a:bodyPr wrap="square" rtlCol="0">
            <a:spAutoFit/>
          </a:bodyPr>
          <a:lstStyle/>
          <a:p>
            <a:r>
              <a:rPr lang="en-AU" dirty="0" smtClean="0"/>
              <a:t>Tooth</a:t>
            </a:r>
            <a:endParaRPr lang="en-AU" dirty="0"/>
          </a:p>
        </p:txBody>
      </p:sp>
      <p:sp>
        <p:nvSpPr>
          <p:cNvPr id="12" name="TextBox 11"/>
          <p:cNvSpPr txBox="1"/>
          <p:nvPr/>
        </p:nvSpPr>
        <p:spPr>
          <a:xfrm>
            <a:off x="1421965" y="3516614"/>
            <a:ext cx="620520" cy="369332"/>
          </a:xfrm>
          <a:prstGeom prst="rect">
            <a:avLst/>
          </a:prstGeom>
          <a:noFill/>
        </p:spPr>
        <p:txBody>
          <a:bodyPr wrap="none" rtlCol="0">
            <a:spAutoFit/>
          </a:bodyPr>
          <a:lstStyle/>
          <a:p>
            <a:r>
              <a:rPr lang="en-AU" dirty="0" smtClean="0"/>
              <a:t>Film</a:t>
            </a:r>
            <a:endParaRPr lang="en-AU" dirty="0"/>
          </a:p>
        </p:txBody>
      </p:sp>
      <p:grpSp>
        <p:nvGrpSpPr>
          <p:cNvPr id="15" name="Group 14"/>
          <p:cNvGrpSpPr/>
          <p:nvPr/>
        </p:nvGrpSpPr>
        <p:grpSpPr>
          <a:xfrm>
            <a:off x="3408402" y="3548111"/>
            <a:ext cx="2331217" cy="1053262"/>
            <a:chOff x="3408402" y="3548111"/>
            <a:chExt cx="2331217" cy="1053262"/>
          </a:xfrm>
        </p:grpSpPr>
        <p:sp>
          <p:nvSpPr>
            <p:cNvPr id="13" name="Oval 12"/>
            <p:cNvSpPr/>
            <p:nvPr/>
          </p:nvSpPr>
          <p:spPr>
            <a:xfrm>
              <a:off x="3665640" y="3548111"/>
              <a:ext cx="1881051" cy="558696"/>
            </a:xfrm>
            <a:prstGeom prst="ellipse">
              <a:avLst/>
            </a:prstGeom>
            <a:noFill/>
            <a:ln w="1270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sp>
          <p:nvSpPr>
            <p:cNvPr id="14" name="TextBox 13"/>
            <p:cNvSpPr txBox="1"/>
            <p:nvPr/>
          </p:nvSpPr>
          <p:spPr>
            <a:xfrm>
              <a:off x="3408402" y="4232041"/>
              <a:ext cx="2331217" cy="369332"/>
            </a:xfrm>
            <a:prstGeom prst="rect">
              <a:avLst/>
            </a:prstGeom>
            <a:noFill/>
          </p:spPr>
          <p:txBody>
            <a:bodyPr wrap="square" rtlCol="0">
              <a:spAutoFit/>
            </a:bodyPr>
            <a:lstStyle/>
            <a:p>
              <a:r>
                <a:rPr lang="en-AU" b="1" dirty="0" smtClean="0">
                  <a:solidFill>
                    <a:srgbClr val="800000"/>
                  </a:solidFill>
                </a:rPr>
                <a:t>IMAGE</a:t>
              </a:r>
              <a:endParaRPr lang="en-AU" b="1" dirty="0">
                <a:solidFill>
                  <a:srgbClr val="800000"/>
                </a:solidFill>
              </a:endParaRPr>
            </a:p>
          </p:txBody>
        </p:sp>
      </p:grpSp>
    </p:spTree>
    <p:extLst>
      <p:ext uri="{BB962C8B-B14F-4D97-AF65-F5344CB8AC3E}">
        <p14:creationId xmlns:p14="http://schemas.microsoft.com/office/powerpoint/2010/main" val="2470762353"/>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solidFill>
                  <a:srgbClr val="800000"/>
                </a:solidFill>
              </a:rPr>
              <a:t>Bisecting angle technique</a:t>
            </a:r>
            <a:endParaRPr lang="en-AU" dirty="0">
              <a:solidFill>
                <a:srgbClr val="800000"/>
              </a:solidFill>
            </a:endParaRPr>
          </a:p>
        </p:txBody>
      </p:sp>
      <p:grpSp>
        <p:nvGrpSpPr>
          <p:cNvPr id="21" name="Group 20"/>
          <p:cNvGrpSpPr/>
          <p:nvPr/>
        </p:nvGrpSpPr>
        <p:grpSpPr>
          <a:xfrm>
            <a:off x="2443916" y="1445617"/>
            <a:ext cx="3996587" cy="2510374"/>
            <a:chOff x="2712950" y="1864320"/>
            <a:chExt cx="3251944" cy="1894483"/>
          </a:xfrm>
        </p:grpSpPr>
        <p:sp>
          <p:nvSpPr>
            <p:cNvPr id="4" name="Rectangle 3"/>
            <p:cNvSpPr/>
            <p:nvPr/>
          </p:nvSpPr>
          <p:spPr>
            <a:xfrm rot="7224493">
              <a:off x="3675115" y="2014873"/>
              <a:ext cx="639877" cy="2055508"/>
            </a:xfrm>
            <a:prstGeom prst="rect">
              <a:avLst/>
            </a:prstGeom>
            <a:noFill/>
            <a:ln w="19050">
              <a:solidFill>
                <a:srgbClr val="000000"/>
              </a:solidFill>
              <a:prstDash val="sysDash"/>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5" name="Rounded Rectangle 4"/>
            <p:cNvSpPr/>
            <p:nvPr/>
          </p:nvSpPr>
          <p:spPr>
            <a:xfrm rot="8714981">
              <a:off x="3981154" y="3108572"/>
              <a:ext cx="1983740" cy="123806"/>
            </a:xfrm>
            <a:prstGeom prst="roundRect">
              <a:avLst/>
            </a:prstGeom>
            <a:solidFill>
              <a:srgbClr val="FFFFFF"/>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6" name="Rounded Rectangle 5"/>
            <p:cNvSpPr/>
            <p:nvPr/>
          </p:nvSpPr>
          <p:spPr>
            <a:xfrm>
              <a:off x="3979884" y="2686678"/>
              <a:ext cx="228566" cy="729167"/>
            </a:xfrm>
            <a:prstGeom prst="roundRect">
              <a:avLst/>
            </a:prstGeom>
            <a:pattFill prst="smConfetti">
              <a:fgClr>
                <a:schemeClr val="tx1"/>
              </a:fgClr>
              <a:bgClr>
                <a:prstClr val="white"/>
              </a:bgClr>
            </a:patt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sp>
          <p:nvSpPr>
            <p:cNvPr id="7" name="Rectangle 6"/>
            <p:cNvSpPr/>
            <p:nvPr/>
          </p:nvSpPr>
          <p:spPr>
            <a:xfrm rot="1761554">
              <a:off x="2712950" y="1864320"/>
              <a:ext cx="526679" cy="1141347"/>
            </a:xfrm>
            <a:prstGeom prst="rect">
              <a:avLst/>
            </a:prstGeom>
            <a:solidFill>
              <a:schemeClr val="tx1"/>
            </a:solidFill>
            <a:ln>
              <a:solidFill>
                <a:srgbClr val="000000"/>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cxnSp>
          <p:nvCxnSpPr>
            <p:cNvPr id="8" name="Straight Connector 7"/>
            <p:cNvCxnSpPr/>
            <p:nvPr/>
          </p:nvCxnSpPr>
          <p:spPr>
            <a:xfrm flipV="1">
              <a:off x="3979884" y="2387639"/>
              <a:ext cx="1028545" cy="1371164"/>
            </a:xfrm>
            <a:prstGeom prst="line">
              <a:avLst/>
            </a:prstGeom>
            <a:ln w="19050">
              <a:solidFill>
                <a:srgbClr val="000000"/>
              </a:solidFill>
              <a:prstDash val="sysDash"/>
            </a:ln>
          </p:spPr>
          <p:style>
            <a:lnRef idx="2">
              <a:schemeClr val="accent1"/>
            </a:lnRef>
            <a:fillRef idx="0">
              <a:schemeClr val="accent1"/>
            </a:fillRef>
            <a:effectRef idx="1">
              <a:schemeClr val="accent1"/>
            </a:effectRef>
            <a:fontRef idx="minor">
              <a:schemeClr val="tx1"/>
            </a:fontRef>
          </p:style>
        </p:cxnSp>
      </p:grpSp>
      <p:sp>
        <p:nvSpPr>
          <p:cNvPr id="11" name="TextBox 10"/>
          <p:cNvSpPr txBox="1"/>
          <p:nvPr/>
        </p:nvSpPr>
        <p:spPr>
          <a:xfrm>
            <a:off x="457200" y="1669790"/>
            <a:ext cx="1897128" cy="369332"/>
          </a:xfrm>
          <a:prstGeom prst="rect">
            <a:avLst/>
          </a:prstGeom>
          <a:noFill/>
        </p:spPr>
        <p:txBody>
          <a:bodyPr wrap="square" rtlCol="0">
            <a:spAutoFit/>
          </a:bodyPr>
          <a:lstStyle/>
          <a:p>
            <a:r>
              <a:rPr lang="en-AU" dirty="0" smtClean="0"/>
              <a:t>X-ray cone</a:t>
            </a:r>
            <a:endParaRPr lang="en-AU" dirty="0"/>
          </a:p>
        </p:txBody>
      </p:sp>
      <p:sp>
        <p:nvSpPr>
          <p:cNvPr id="12" name="TextBox 11"/>
          <p:cNvSpPr txBox="1"/>
          <p:nvPr/>
        </p:nvSpPr>
        <p:spPr>
          <a:xfrm>
            <a:off x="3502110" y="2066856"/>
            <a:ext cx="1559504" cy="369332"/>
          </a:xfrm>
          <a:prstGeom prst="rect">
            <a:avLst/>
          </a:prstGeom>
          <a:noFill/>
        </p:spPr>
        <p:txBody>
          <a:bodyPr wrap="square" rtlCol="0">
            <a:spAutoFit/>
          </a:bodyPr>
          <a:lstStyle/>
          <a:p>
            <a:r>
              <a:rPr lang="en-AU" dirty="0" smtClean="0"/>
              <a:t>Tooth</a:t>
            </a:r>
            <a:endParaRPr lang="en-AU" dirty="0"/>
          </a:p>
        </p:txBody>
      </p:sp>
      <p:sp>
        <p:nvSpPr>
          <p:cNvPr id="13" name="TextBox 12"/>
          <p:cNvSpPr txBox="1"/>
          <p:nvPr/>
        </p:nvSpPr>
        <p:spPr>
          <a:xfrm>
            <a:off x="6653495" y="2105942"/>
            <a:ext cx="620520" cy="369332"/>
          </a:xfrm>
          <a:prstGeom prst="rect">
            <a:avLst/>
          </a:prstGeom>
          <a:noFill/>
        </p:spPr>
        <p:txBody>
          <a:bodyPr wrap="none" rtlCol="0">
            <a:spAutoFit/>
          </a:bodyPr>
          <a:lstStyle/>
          <a:p>
            <a:r>
              <a:rPr lang="en-AU" dirty="0" smtClean="0"/>
              <a:t>Film</a:t>
            </a:r>
            <a:endParaRPr lang="en-AU" dirty="0"/>
          </a:p>
        </p:txBody>
      </p:sp>
      <p:grpSp>
        <p:nvGrpSpPr>
          <p:cNvPr id="3" name="Group 2"/>
          <p:cNvGrpSpPr/>
          <p:nvPr/>
        </p:nvGrpSpPr>
        <p:grpSpPr>
          <a:xfrm>
            <a:off x="4043631" y="3222189"/>
            <a:ext cx="3611116" cy="558696"/>
            <a:chOff x="4043631" y="3222189"/>
            <a:chExt cx="3611116" cy="558696"/>
          </a:xfrm>
        </p:grpSpPr>
        <p:sp>
          <p:nvSpPr>
            <p:cNvPr id="14" name="TextBox 13"/>
            <p:cNvSpPr txBox="1"/>
            <p:nvPr/>
          </p:nvSpPr>
          <p:spPr>
            <a:xfrm>
              <a:off x="5323530" y="3397589"/>
              <a:ext cx="2331217" cy="369332"/>
            </a:xfrm>
            <a:prstGeom prst="rect">
              <a:avLst/>
            </a:prstGeom>
            <a:noFill/>
          </p:spPr>
          <p:txBody>
            <a:bodyPr wrap="square" rtlCol="0">
              <a:spAutoFit/>
            </a:bodyPr>
            <a:lstStyle/>
            <a:p>
              <a:r>
                <a:rPr lang="en-AU" b="1" dirty="0" smtClean="0">
                  <a:solidFill>
                    <a:srgbClr val="800000"/>
                  </a:solidFill>
                </a:rPr>
                <a:t>IMAGE</a:t>
              </a:r>
              <a:endParaRPr lang="en-AU" b="1" dirty="0">
                <a:solidFill>
                  <a:srgbClr val="800000"/>
                </a:solidFill>
              </a:endParaRPr>
            </a:p>
          </p:txBody>
        </p:sp>
        <p:sp>
          <p:nvSpPr>
            <p:cNvPr id="15" name="Oval 14"/>
            <p:cNvSpPr/>
            <p:nvPr/>
          </p:nvSpPr>
          <p:spPr>
            <a:xfrm rot="20127175">
              <a:off x="4043631" y="3222189"/>
              <a:ext cx="1623813" cy="558696"/>
            </a:xfrm>
            <a:prstGeom prst="ellipse">
              <a:avLst/>
            </a:prstGeom>
            <a:noFill/>
            <a:ln w="12700">
              <a:solidFill>
                <a:srgbClr val="80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AU"/>
            </a:p>
          </p:txBody>
        </p:sp>
        <p:cxnSp>
          <p:nvCxnSpPr>
            <p:cNvPr id="17" name="Straight Connector 16"/>
            <p:cNvCxnSpPr/>
            <p:nvPr/>
          </p:nvCxnSpPr>
          <p:spPr>
            <a:xfrm flipV="1">
              <a:off x="4523773" y="3255475"/>
              <a:ext cx="741250" cy="492126"/>
            </a:xfrm>
            <a:prstGeom prst="line">
              <a:avLst/>
            </a:prstGeom>
            <a:ln w="50800">
              <a:solidFill>
                <a:srgbClr val="800000"/>
              </a:solidFill>
            </a:ln>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4155174418"/>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theme/theme1.xml><?xml version="1.0" encoding="utf-8"?>
<a:theme xmlns:a="http://schemas.openxmlformats.org/drawingml/2006/main" name="AVDS ppt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AVDS ppt theme.thmx</Template>
  <TotalTime>9971</TotalTime>
  <Words>1054</Words>
  <Application>Microsoft Macintosh PowerPoint</Application>
  <PresentationFormat>On-screen Show (16:9)</PresentationFormat>
  <Paragraphs>187</Paragraphs>
  <Slides>22</Slides>
  <Notes>16</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AVDS ppt theme</vt:lpstr>
      <vt:lpstr>Step by Step Guide to Dental Radiography</vt:lpstr>
      <vt:lpstr>Generating dental radiographs</vt:lpstr>
      <vt:lpstr>Reality check</vt:lpstr>
      <vt:lpstr>Basic Concepts: Source of radiation</vt:lpstr>
      <vt:lpstr>Basic Concepts: Capture the image</vt:lpstr>
      <vt:lpstr>Basic Concepts: Processing the image</vt:lpstr>
      <vt:lpstr>Fundamental concepts</vt:lpstr>
      <vt:lpstr>Parallel technique</vt:lpstr>
      <vt:lpstr>Bisecting angle technique</vt:lpstr>
      <vt:lpstr>Putting it all together. What technique where?</vt:lpstr>
      <vt:lpstr>Start off easy…</vt:lpstr>
      <vt:lpstr>Next angle the beam…..</vt:lpstr>
      <vt:lpstr>Next angle the beam…..</vt:lpstr>
      <vt:lpstr>Next angle the beam…..</vt:lpstr>
      <vt:lpstr>PowerPoint Presentation</vt:lpstr>
      <vt:lpstr>Next angle the beam…..</vt:lpstr>
      <vt:lpstr>Next angle the beam…..</vt:lpstr>
      <vt:lpstr>Are cat’s just small dogs?</vt:lpstr>
      <vt:lpstr>Too steep, too shallow….. foreshortening, elongating roots</vt:lpstr>
      <vt:lpstr>Tips and tricks </vt:lpstr>
      <vt:lpstr>PowerPoint Presentation</vt:lpstr>
      <vt:lpstr>Dental Radiography!</vt:lpstr>
    </vt:vector>
  </TitlesOfParts>
  <Company>ENVET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Tara Cashman</dc:creator>
  <cp:lastModifiedBy>Tara Cashman</cp:lastModifiedBy>
  <cp:revision>167</cp:revision>
  <dcterms:created xsi:type="dcterms:W3CDTF">2016-05-05T00:28:18Z</dcterms:created>
  <dcterms:modified xsi:type="dcterms:W3CDTF">2016-11-17T21:46:41Z</dcterms:modified>
</cp:coreProperties>
</file>